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80" r:id="rId3"/>
    <p:sldId id="279" r:id="rId4"/>
    <p:sldId id="265" r:id="rId5"/>
    <p:sldId id="259" r:id="rId6"/>
    <p:sldId id="269" r:id="rId7"/>
    <p:sldId id="260" r:id="rId8"/>
    <p:sldId id="295" r:id="rId9"/>
    <p:sldId id="263" r:id="rId10"/>
    <p:sldId id="271" r:id="rId11"/>
    <p:sldId id="257" r:id="rId12"/>
    <p:sldId id="281" r:id="rId13"/>
    <p:sldId id="258" r:id="rId14"/>
    <p:sldId id="277" r:id="rId15"/>
    <p:sldId id="288" r:id="rId16"/>
    <p:sldId id="282" r:id="rId17"/>
    <p:sldId id="278" r:id="rId18"/>
    <p:sldId id="274" r:id="rId19"/>
    <p:sldId id="289" r:id="rId20"/>
    <p:sldId id="292" r:id="rId21"/>
    <p:sldId id="273" r:id="rId22"/>
    <p:sldId id="296"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iN+eyPw4Tur52LYzcp0Yzn7tAO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9" d="100"/>
          <a:sy n="79" d="100"/>
        </p:scale>
        <p:origin x="8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customschemas.google.com/relationships/presentationmetadata" Target="meta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2:06:11.872"/>
    </inkml:context>
    <inkml:brush xml:id="br0">
      <inkml:brushProperty name="width" value="0.025" units="cm"/>
      <inkml:brushProperty name="height" value="0.025" units="cm"/>
    </inkml:brush>
  </inkml:definitions>
  <inkml:trace contextRef="#ctx0" brushRef="#br0">0 27 24575,'29'-9'0,"-8"1"0,-10 5 0,0 1 0,0 0 0,0 1 0,0 0 0,0 0 0,0 1 0,0 1 0,0 0 0,0 1 0,0 0 0,0 0 0,0 1 0,-1 0 0,1 1 0,-1 1 0,0-1 0,0 2 0,-1-1 0,11 9 0,9 8 0,0-1 0,2-1 0,34 17 0,-60-35 0,1 1 0,-1 0 0,0 0 0,0 0 0,0 1 0,-1 0 0,1-1 0,-1 2 0,0-1 0,0 0 0,0 1 0,-1 0 0,6 9 0,-5-5 0,-1-1 0,0 0 0,-1 1 0,0 0 0,0 0 0,-1 0 0,0-1 0,-1 16 0,0 4-1365,-1-3-5461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5bbe0926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5bbe0926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47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5bbe0926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5bbe0926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3835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How do we test this Hypothesis?</a:t>
            </a:r>
          </a:p>
        </p:txBody>
      </p:sp>
    </p:spTree>
    <p:extLst>
      <p:ext uri="{BB962C8B-B14F-4D97-AF65-F5344CB8AC3E}">
        <p14:creationId xmlns:p14="http://schemas.microsoft.com/office/powerpoint/2010/main" val="844501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63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5"/>
          <p:cNvSpPr>
            <a:spLocks noGrp="1"/>
          </p:cNvSpPr>
          <p:nvPr>
            <p:ph type="pic" idx="2"/>
          </p:nvPr>
        </p:nvSpPr>
        <p:spPr>
          <a:xfrm>
            <a:off x="5183188" y="987425"/>
            <a:ext cx="6172200" cy="4873625"/>
          </a:xfrm>
          <a:prstGeom prst="rect">
            <a:avLst/>
          </a:prstGeom>
          <a:noFill/>
          <a:ln>
            <a:noFill/>
          </a:ln>
        </p:spPr>
      </p:sp>
      <p:sp>
        <p:nvSpPr>
          <p:cNvPr id="64" name="Google Shape;64;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slideplayer.com/slide/5752524/19/images/44/%C2%A9+2004+Pearson+Education+Inc.%2C+publishing+as+Addison-Wesley.jpg" TargetMode="External"/><Relationship Id="rId3" Type="http://schemas.openxmlformats.org/officeDocument/2006/relationships/hyperlink" Target="https://esahubble.org/videos/heic1323j/" TargetMode="External"/><Relationship Id="rId7" Type="http://schemas.openxmlformats.org/officeDocument/2006/relationships/hyperlink" Target="https://sci.esa.int/sci-images/20/cepheid-variables.jpg" TargetMode="External"/><Relationship Id="rId2" Type="http://schemas.openxmlformats.org/officeDocument/2006/relationships/hyperlink" Target="https://commons.wikimedia.org/wiki/File:Algol-type_variable_binary_star_animation_5.gif" TargetMode="External"/><Relationship Id="rId1" Type="http://schemas.openxmlformats.org/officeDocument/2006/relationships/slideLayout" Target="../slideLayouts/slideLayout1.xml"/><Relationship Id="rId6" Type="http://schemas.openxmlformats.org/officeDocument/2006/relationships/hyperlink" Target="https://science.nasa.gov/gallery/the-sun/" TargetMode="External"/><Relationship Id="rId5" Type="http://schemas.openxmlformats.org/officeDocument/2006/relationships/hyperlink" Target="https://nasa.tumblr.com/post/166466378849/when-dead-stars-collide" TargetMode="External"/><Relationship Id="rId4" Type="http://schemas.openxmlformats.org/officeDocument/2006/relationships/hyperlink" Target="https://www.youtube.com/t/creative_comm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png"/><Relationship Id="rId7" Type="http://schemas.openxmlformats.org/officeDocument/2006/relationships/customXml" Target="../ink/ink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17/06/relationships/model3d" Target="../media/model3d2.glb"/><Relationship Id="rId9"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794869" y="150258"/>
            <a:ext cx="10515600" cy="13642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CA" dirty="0">
                <a:solidFill>
                  <a:srgbClr val="00B0F0"/>
                </a:solidFill>
              </a:rPr>
              <a:t>Resolving Age Discrepancy in Three Galactic Cepheids </a:t>
            </a:r>
            <a:endParaRPr dirty="0">
              <a:solidFill>
                <a:srgbClr val="00B0F0"/>
              </a:solidFill>
            </a:endParaRPr>
          </a:p>
        </p:txBody>
      </p:sp>
      <p:sp>
        <p:nvSpPr>
          <p:cNvPr id="87" name="Google Shape;87;p1"/>
          <p:cNvSpPr txBox="1"/>
          <p:nvPr/>
        </p:nvSpPr>
        <p:spPr>
          <a:xfrm>
            <a:off x="2461098" y="1847353"/>
            <a:ext cx="7461115"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2800" b="0" i="0" u="none" strike="noStrike" cap="none" dirty="0">
                <a:solidFill>
                  <a:srgbClr val="00B050"/>
                </a:solidFill>
                <a:latin typeface="Calibri"/>
                <a:ea typeface="Calibri"/>
                <a:cs typeface="Calibri"/>
                <a:sym typeface="Calibri"/>
              </a:rPr>
              <a:t>Sashwat </a:t>
            </a:r>
            <a:r>
              <a:rPr lang="en-CA" sz="2800" b="0" i="0" u="none" strike="noStrike" cap="none" dirty="0" err="1">
                <a:solidFill>
                  <a:srgbClr val="00B050"/>
                </a:solidFill>
                <a:latin typeface="Calibri"/>
                <a:ea typeface="Calibri"/>
                <a:cs typeface="Calibri"/>
                <a:sym typeface="Calibri"/>
              </a:rPr>
              <a:t>Prasadh</a:t>
            </a:r>
            <a:r>
              <a:rPr lang="en-CA" sz="2800" dirty="0">
                <a:solidFill>
                  <a:srgbClr val="00B050"/>
                </a:solidFill>
                <a:latin typeface="Calibri"/>
                <a:ea typeface="Calibri"/>
                <a:cs typeface="Calibri"/>
                <a:sym typeface="Calibri"/>
              </a:rPr>
              <a:t>, Hilding Neilson, Nancy R Evans</a:t>
            </a:r>
          </a:p>
          <a:p>
            <a:pPr marL="0" marR="0" lvl="0" indent="0" algn="ctr" rtl="0">
              <a:spcBef>
                <a:spcPts val="0"/>
              </a:spcBef>
              <a:spcAft>
                <a:spcPts val="0"/>
              </a:spcAft>
              <a:buNone/>
            </a:pPr>
            <a:endParaRPr lang="en-CA" sz="2800" dirty="0">
              <a:solidFill>
                <a:srgbClr val="00B050"/>
              </a:solidFill>
              <a:latin typeface="Calibri"/>
              <a:ea typeface="Calibri"/>
              <a:cs typeface="Calibri"/>
              <a:sym typeface="Calibri"/>
            </a:endParaRPr>
          </a:p>
        </p:txBody>
      </p:sp>
      <p:pic>
        <p:nvPicPr>
          <p:cNvPr id="88" name="Google Shape;88;p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23446" y="2631079"/>
            <a:ext cx="3513748" cy="2376439"/>
          </a:xfrm>
          <a:prstGeom prst="rect">
            <a:avLst/>
          </a:prstGeom>
          <a:noFill/>
          <a:ln>
            <a:noFill/>
          </a:ln>
        </p:spPr>
      </p:pic>
      <p:pic>
        <p:nvPicPr>
          <p:cNvPr id="2" name="Google Shape;94;p2" descr="cepheid-variable-star gifs | WiffleGif">
            <a:extLst>
              <a:ext uri="{FF2B5EF4-FFF2-40B4-BE49-F238E27FC236}">
                <a16:creationId xmlns:a16="http://schemas.microsoft.com/office/drawing/2014/main" id="{AEC51B92-0E03-16A3-27D4-7280629DF75C}"/>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34001" y="2626489"/>
            <a:ext cx="3004909" cy="2269219"/>
          </a:xfrm>
          <a:prstGeom prst="rect">
            <a:avLst/>
          </a:prstGeom>
          <a:noFill/>
          <a:ln>
            <a:noFill/>
          </a:ln>
        </p:spPr>
      </p:pic>
      <p:pic>
        <p:nvPicPr>
          <p:cNvPr id="3" name="Picture 2">
            <a:extLst>
              <a:ext uri="{FF2B5EF4-FFF2-40B4-BE49-F238E27FC236}">
                <a16:creationId xmlns:a16="http://schemas.microsoft.com/office/drawing/2014/main" id="{F45D370E-5BB1-7D52-CB52-E330F8CF30E8}"/>
              </a:ext>
            </a:extLst>
          </p:cNvPr>
          <p:cNvPicPr>
            <a:picLocks noChangeAspect="1"/>
          </p:cNvPicPr>
          <p:nvPr/>
        </p:nvPicPr>
        <p:blipFill>
          <a:blip r:embed="rId5"/>
          <a:stretch>
            <a:fillRect/>
          </a:stretch>
        </p:blipFill>
        <p:spPr>
          <a:xfrm>
            <a:off x="-1" y="5007518"/>
            <a:ext cx="2846895" cy="1850482"/>
          </a:xfrm>
          <a:prstGeom prst="rect">
            <a:avLst/>
          </a:prstGeom>
        </p:spPr>
      </p:pic>
      <p:sp>
        <p:nvSpPr>
          <p:cNvPr id="4" name="TextBox 3">
            <a:extLst>
              <a:ext uri="{FF2B5EF4-FFF2-40B4-BE49-F238E27FC236}">
                <a16:creationId xmlns:a16="http://schemas.microsoft.com/office/drawing/2014/main" id="{5AC7FF59-A947-0C93-F669-6B7FED3D311B}"/>
              </a:ext>
            </a:extLst>
          </p:cNvPr>
          <p:cNvSpPr txBox="1"/>
          <p:nvPr/>
        </p:nvSpPr>
        <p:spPr>
          <a:xfrm>
            <a:off x="3431358" y="5259366"/>
            <a:ext cx="8078771" cy="1323439"/>
          </a:xfrm>
          <a:prstGeom prst="rect">
            <a:avLst/>
          </a:prstGeom>
          <a:noFill/>
        </p:spPr>
        <p:txBody>
          <a:bodyPr wrap="square" rtlCol="0">
            <a:spAutoFit/>
          </a:bodyPr>
          <a:lstStyle/>
          <a:p>
            <a:pPr algn="ctr"/>
            <a:r>
              <a:rPr lang="en-US" sz="1600" b="0" i="0" dirty="0">
                <a:solidFill>
                  <a:schemeClr val="bg1"/>
                </a:solidFill>
                <a:effectLst/>
                <a:latin typeface="Arial" panose="020B0604020202020204" pitchFamily="34" charset="0"/>
              </a:rPr>
              <a:t>We acknowledge that the lands on which Memorial University’s campuses are situated are in the traditional territories of diverse Indigenous groups, and we acknowledge with respect the diverse histories and cultures of the Beothuk, Mi’kmaq, Innu, and Inuit of this province.</a:t>
            </a:r>
            <a:br>
              <a:rPr lang="en-US" sz="1600" dirty="0">
                <a:solidFill>
                  <a:schemeClr val="bg1"/>
                </a:solidFill>
              </a:rPr>
            </a:br>
            <a:endParaRPr lang="en-CA" sz="16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F47D-075C-8804-B770-BAD086B676E1}"/>
              </a:ext>
            </a:extLst>
          </p:cNvPr>
          <p:cNvSpPr>
            <a:spLocks noGrp="1"/>
          </p:cNvSpPr>
          <p:nvPr>
            <p:ph type="title"/>
          </p:nvPr>
        </p:nvSpPr>
        <p:spPr>
          <a:xfrm>
            <a:off x="473566" y="114054"/>
            <a:ext cx="11042715" cy="1812467"/>
          </a:xfrm>
        </p:spPr>
        <p:txBody>
          <a:bodyPr/>
          <a:lstStyle/>
          <a:p>
            <a:pPr algn="ctr"/>
            <a:r>
              <a:rPr lang="en-US" sz="4400" dirty="0">
                <a:solidFill>
                  <a:srgbClr val="00B0F0"/>
                </a:solidFill>
              </a:rPr>
              <a:t>Hierarchical Triple Star System after formation </a:t>
            </a:r>
            <a:br>
              <a:rPr lang="en-US" sz="4400" dirty="0">
                <a:solidFill>
                  <a:srgbClr val="00B0F0"/>
                </a:solidFill>
              </a:rPr>
            </a:br>
            <a:r>
              <a:rPr lang="en-US" sz="4400" dirty="0">
                <a:solidFill>
                  <a:srgbClr val="00B0F0"/>
                </a:solidFill>
              </a:rPr>
              <a:t>-&gt; Binary system today </a:t>
            </a:r>
            <a:endParaRPr lang="en-CA" sz="4400" dirty="0">
              <a:solidFill>
                <a:srgbClr val="00B0F0"/>
              </a:solidFill>
            </a:endParaRPr>
          </a:p>
        </p:txBody>
      </p:sp>
      <p:sp>
        <p:nvSpPr>
          <p:cNvPr id="5" name="TextBox 4">
            <a:extLst>
              <a:ext uri="{FF2B5EF4-FFF2-40B4-BE49-F238E27FC236}">
                <a16:creationId xmlns:a16="http://schemas.microsoft.com/office/drawing/2014/main" id="{26F1D569-CF83-8BDE-9EDC-805A67D91C4E}"/>
              </a:ext>
            </a:extLst>
          </p:cNvPr>
          <p:cNvSpPr txBox="1"/>
          <p:nvPr/>
        </p:nvSpPr>
        <p:spPr>
          <a:xfrm>
            <a:off x="8696068" y="2177592"/>
            <a:ext cx="2036190" cy="400110"/>
          </a:xfrm>
          <a:prstGeom prst="rect">
            <a:avLst/>
          </a:prstGeom>
          <a:noFill/>
        </p:spPr>
        <p:txBody>
          <a:bodyPr wrap="square" rtlCol="0">
            <a:spAutoFit/>
          </a:bodyPr>
          <a:lstStyle/>
          <a:p>
            <a:pPr algn="ctr"/>
            <a:r>
              <a:rPr lang="en-CA" sz="2000" dirty="0">
                <a:solidFill>
                  <a:srgbClr val="0070C0"/>
                </a:solidFill>
              </a:rPr>
              <a:t>Binary system</a:t>
            </a:r>
          </a:p>
        </p:txBody>
      </p:sp>
      <p:sp>
        <p:nvSpPr>
          <p:cNvPr id="6" name="Arrow: Right 5">
            <a:extLst>
              <a:ext uri="{FF2B5EF4-FFF2-40B4-BE49-F238E27FC236}">
                <a16:creationId xmlns:a16="http://schemas.microsoft.com/office/drawing/2014/main" id="{AF7C388C-DE69-E291-C98D-FEF48C6B207C}"/>
              </a:ext>
            </a:extLst>
          </p:cNvPr>
          <p:cNvSpPr/>
          <p:nvPr/>
        </p:nvSpPr>
        <p:spPr>
          <a:xfrm>
            <a:off x="5561814" y="3685880"/>
            <a:ext cx="866221" cy="348792"/>
          </a:xfrm>
          <a:prstGeom prst="rightArrow">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pic>
        <p:nvPicPr>
          <p:cNvPr id="8" name="Picture 7">
            <a:extLst>
              <a:ext uri="{FF2B5EF4-FFF2-40B4-BE49-F238E27FC236}">
                <a16:creationId xmlns:a16="http://schemas.microsoft.com/office/drawing/2014/main" id="{7E3C0D3D-01B3-4CC3-D02F-9619BC547D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272" y="2828772"/>
            <a:ext cx="4852837" cy="3292125"/>
          </a:xfrm>
          <a:prstGeom prst="rect">
            <a:avLst/>
          </a:prstGeom>
        </p:spPr>
      </p:pic>
      <p:pic>
        <p:nvPicPr>
          <p:cNvPr id="9" name="Picture 8">
            <a:extLst>
              <a:ext uri="{FF2B5EF4-FFF2-40B4-BE49-F238E27FC236}">
                <a16:creationId xmlns:a16="http://schemas.microsoft.com/office/drawing/2014/main" id="{21DCC993-48EB-1593-C712-BF42BA7183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089" y="2109399"/>
            <a:ext cx="4801020" cy="536495"/>
          </a:xfrm>
          <a:prstGeom prst="rect">
            <a:avLst/>
          </a:prstGeom>
        </p:spPr>
      </p:pic>
      <p:pic>
        <p:nvPicPr>
          <p:cNvPr id="3" name="Google Shape;107;g25bbe092601_0_0">
            <a:extLst>
              <a:ext uri="{FF2B5EF4-FFF2-40B4-BE49-F238E27FC236}">
                <a16:creationId xmlns:a16="http://schemas.microsoft.com/office/drawing/2014/main" id="{F7A510FF-E917-0260-F7FF-D8C40C8F0A3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545740" y="2692706"/>
            <a:ext cx="5396948" cy="3486238"/>
          </a:xfrm>
          <a:prstGeom prst="rect">
            <a:avLst/>
          </a:prstGeom>
          <a:noFill/>
          <a:ln>
            <a:noFill/>
          </a:ln>
        </p:spPr>
      </p:pic>
    </p:spTree>
    <p:extLst>
      <p:ext uri="{BB962C8B-B14F-4D97-AF65-F5344CB8AC3E}">
        <p14:creationId xmlns:p14="http://schemas.microsoft.com/office/powerpoint/2010/main" val="4136365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838200" y="365125"/>
            <a:ext cx="10515600" cy="5936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0000"/>
              </a:buClr>
              <a:buSzPct val="100000"/>
              <a:buFont typeface="Calibri"/>
              <a:buNone/>
            </a:pPr>
            <a:r>
              <a:rPr lang="en-CA" dirty="0">
                <a:solidFill>
                  <a:srgbClr val="00B0F0"/>
                </a:solidFill>
              </a:rPr>
              <a:t>Pulsating Stars </a:t>
            </a:r>
            <a:r>
              <a:rPr lang="en-CA" dirty="0">
                <a:solidFill>
                  <a:srgbClr val="00B0F0"/>
                </a:solidFill>
                <a:sym typeface="Wingdings" panose="05000000000000000000" pitchFamily="2" charset="2"/>
              </a:rPr>
              <a:t> </a:t>
            </a:r>
            <a:r>
              <a:rPr lang="en-CA" dirty="0">
                <a:solidFill>
                  <a:srgbClr val="00B0F0"/>
                </a:solidFill>
              </a:rPr>
              <a:t>Cepheids</a:t>
            </a:r>
            <a:endParaRPr dirty="0">
              <a:solidFill>
                <a:srgbClr val="00B0F0"/>
              </a:solidFill>
            </a:endParaRPr>
          </a:p>
        </p:txBody>
      </p:sp>
      <p:pic>
        <p:nvPicPr>
          <p:cNvPr id="94" name="Google Shape;94;p2" descr="cepheid-variable-star gifs | WiffleGif"/>
          <p:cNvPicPr preferRelativeResize="0"/>
          <p:nvPr/>
        </p:nvPicPr>
        <p:blipFill rotWithShape="1">
          <a:blip r:embed="rId3">
            <a:alphaModFix/>
          </a:blip>
          <a:srcRect/>
          <a:stretch/>
        </p:blipFill>
        <p:spPr>
          <a:xfrm>
            <a:off x="711743" y="1957388"/>
            <a:ext cx="5974958" cy="4421470"/>
          </a:xfrm>
          <a:prstGeom prst="rect">
            <a:avLst/>
          </a:prstGeom>
          <a:noFill/>
          <a:ln>
            <a:noFill/>
          </a:ln>
        </p:spPr>
      </p:pic>
      <p:pic>
        <p:nvPicPr>
          <p:cNvPr id="95" name="Google Shape;95;p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29881" y="2015150"/>
            <a:ext cx="6019577" cy="3289315"/>
          </a:xfrm>
          <a:prstGeom prst="rect">
            <a:avLst/>
          </a:prstGeom>
          <a:noFill/>
          <a:ln>
            <a:noFill/>
          </a:ln>
        </p:spPr>
      </p:pic>
      <p:sp>
        <p:nvSpPr>
          <p:cNvPr id="2" name="TextBox 1">
            <a:extLst>
              <a:ext uri="{FF2B5EF4-FFF2-40B4-BE49-F238E27FC236}">
                <a16:creationId xmlns:a16="http://schemas.microsoft.com/office/drawing/2014/main" id="{E09D9139-D30E-2335-435B-FA3BD3E7DBD0}"/>
              </a:ext>
            </a:extLst>
          </p:cNvPr>
          <p:cNvSpPr txBox="1"/>
          <p:nvPr/>
        </p:nvSpPr>
        <p:spPr>
          <a:xfrm>
            <a:off x="2857107" y="6386929"/>
            <a:ext cx="1087120" cy="215444"/>
          </a:xfrm>
          <a:prstGeom prst="rect">
            <a:avLst/>
          </a:prstGeom>
          <a:noFill/>
        </p:spPr>
        <p:txBody>
          <a:bodyPr wrap="square" rtlCol="0">
            <a:spAutoFit/>
          </a:bodyPr>
          <a:lstStyle/>
          <a:p>
            <a:r>
              <a:rPr lang="en-CA" sz="800" dirty="0">
                <a:solidFill>
                  <a:schemeClr val="tx1">
                    <a:lumMod val="50000"/>
                    <a:lumOff val="50000"/>
                  </a:schemeClr>
                </a:solidFill>
              </a:rPr>
              <a:t>Credits: ESA</a:t>
            </a:r>
          </a:p>
        </p:txBody>
      </p:sp>
      <p:sp>
        <p:nvSpPr>
          <p:cNvPr id="3" name="TextBox 2">
            <a:extLst>
              <a:ext uri="{FF2B5EF4-FFF2-40B4-BE49-F238E27FC236}">
                <a16:creationId xmlns:a16="http://schemas.microsoft.com/office/drawing/2014/main" id="{AD1E7F70-713B-861E-191F-04DED684D08A}"/>
              </a:ext>
            </a:extLst>
          </p:cNvPr>
          <p:cNvSpPr txBox="1"/>
          <p:nvPr/>
        </p:nvSpPr>
        <p:spPr>
          <a:xfrm>
            <a:off x="8496108" y="6117248"/>
            <a:ext cx="2151571" cy="215444"/>
          </a:xfrm>
          <a:prstGeom prst="rect">
            <a:avLst/>
          </a:prstGeom>
          <a:noFill/>
        </p:spPr>
        <p:txBody>
          <a:bodyPr wrap="square" rtlCol="0">
            <a:spAutoFit/>
          </a:bodyPr>
          <a:lstStyle/>
          <a:p>
            <a:r>
              <a:rPr lang="en-CA" sz="800" dirty="0">
                <a:solidFill>
                  <a:schemeClr val="tx1">
                    <a:lumMod val="50000"/>
                    <a:lumOff val="50000"/>
                  </a:schemeClr>
                </a:solidFill>
              </a:rPr>
              <a:t>Credits: ESA Science Images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691E-8253-49DC-BBEE-364856A4F690}"/>
              </a:ext>
            </a:extLst>
          </p:cNvPr>
          <p:cNvSpPr>
            <a:spLocks noGrp="1"/>
          </p:cNvSpPr>
          <p:nvPr>
            <p:ph type="title"/>
          </p:nvPr>
        </p:nvSpPr>
        <p:spPr/>
        <p:txBody>
          <a:bodyPr/>
          <a:lstStyle/>
          <a:p>
            <a:pPr algn="ctr"/>
            <a:r>
              <a:rPr lang="en-CA" dirty="0">
                <a:solidFill>
                  <a:srgbClr val="0070C0"/>
                </a:solidFill>
              </a:rPr>
              <a:t>The Three Galactic Cepheid Binaries</a:t>
            </a:r>
          </a:p>
        </p:txBody>
      </p:sp>
      <p:pic>
        <p:nvPicPr>
          <p:cNvPr id="3" name="Google Shape;107;g25bbe092601_0_0">
            <a:extLst>
              <a:ext uri="{FF2B5EF4-FFF2-40B4-BE49-F238E27FC236}">
                <a16:creationId xmlns:a16="http://schemas.microsoft.com/office/drawing/2014/main" id="{1DB6EDE0-EF72-9A4F-2AFC-FB1BC1006ECB}"/>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57895" y="1943620"/>
            <a:ext cx="5722775" cy="4145601"/>
          </a:xfrm>
          <a:prstGeom prst="rect">
            <a:avLst/>
          </a:prstGeom>
          <a:noFill/>
          <a:ln>
            <a:noFill/>
          </a:ln>
        </p:spPr>
      </p:pic>
      <p:pic>
        <p:nvPicPr>
          <p:cNvPr id="4" name="Google Shape;94;p2" descr="cepheid-variable-star gifs | WiffleGif">
            <a:extLst>
              <a:ext uri="{FF2B5EF4-FFF2-40B4-BE49-F238E27FC236}">
                <a16:creationId xmlns:a16="http://schemas.microsoft.com/office/drawing/2014/main" id="{9C33C26E-126A-EACD-C851-A14AEB7F9BCF}"/>
              </a:ext>
            </a:extLst>
          </p:cNvPr>
          <p:cNvPicPr preferRelativeResize="0"/>
          <p:nvPr/>
        </p:nvPicPr>
        <p:blipFill rotWithShape="1">
          <a:blip r:embed="rId3">
            <a:alphaModFix/>
          </a:blip>
          <a:srcRect/>
          <a:stretch/>
        </p:blipFill>
        <p:spPr>
          <a:xfrm>
            <a:off x="6409037" y="2224217"/>
            <a:ext cx="5219599" cy="3865004"/>
          </a:xfrm>
          <a:prstGeom prst="rect">
            <a:avLst/>
          </a:prstGeom>
          <a:noFill/>
          <a:ln>
            <a:noFill/>
          </a:ln>
        </p:spPr>
      </p:pic>
    </p:spTree>
    <p:extLst>
      <p:ext uri="{BB962C8B-B14F-4D97-AF65-F5344CB8AC3E}">
        <p14:creationId xmlns:p14="http://schemas.microsoft.com/office/powerpoint/2010/main" val="273228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3"/>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792237" y="0"/>
            <a:ext cx="6825900" cy="6858000"/>
          </a:xfrm>
          <a:prstGeom prst="rect">
            <a:avLst/>
          </a:prstGeom>
          <a:noFill/>
          <a:ln>
            <a:noFill/>
          </a:ln>
        </p:spPr>
      </p:pic>
      <p:sp>
        <p:nvSpPr>
          <p:cNvPr id="3" name="TextBox 2">
            <a:extLst>
              <a:ext uri="{FF2B5EF4-FFF2-40B4-BE49-F238E27FC236}">
                <a16:creationId xmlns:a16="http://schemas.microsoft.com/office/drawing/2014/main" id="{CEEBEF8D-42C2-121F-FFD6-08E4114F0731}"/>
              </a:ext>
            </a:extLst>
          </p:cNvPr>
          <p:cNvSpPr txBox="1"/>
          <p:nvPr/>
        </p:nvSpPr>
        <p:spPr>
          <a:xfrm>
            <a:off x="7954393" y="2210540"/>
            <a:ext cx="3959441" cy="1384995"/>
          </a:xfrm>
          <a:prstGeom prst="rect">
            <a:avLst/>
          </a:prstGeom>
          <a:noFill/>
        </p:spPr>
        <p:txBody>
          <a:bodyPr wrap="square" rtlCol="0">
            <a:spAutoFit/>
          </a:bodyPr>
          <a:lstStyle/>
          <a:p>
            <a:pPr algn="ctr"/>
            <a:r>
              <a:rPr lang="en-US" sz="2800" dirty="0">
                <a:solidFill>
                  <a:srgbClr val="0070C0"/>
                </a:solidFill>
              </a:rPr>
              <a:t>The </a:t>
            </a:r>
            <a:r>
              <a:rPr lang="en-CA" sz="2800" b="0" i="0" dirty="0">
                <a:solidFill>
                  <a:srgbClr val="0070C0"/>
                </a:solidFill>
                <a:effectLst/>
                <a:latin typeface="Google Sans"/>
              </a:rPr>
              <a:t>Hertzsprung-Russell (HR)</a:t>
            </a:r>
          </a:p>
          <a:p>
            <a:pPr algn="ctr"/>
            <a:r>
              <a:rPr lang="en-CA" sz="2800" dirty="0">
                <a:solidFill>
                  <a:srgbClr val="0070C0"/>
                </a:solidFill>
                <a:latin typeface="Google Sans"/>
              </a:rPr>
              <a:t>Diagram</a:t>
            </a:r>
            <a:endParaRPr lang="en-CA" sz="2800" dirty="0">
              <a:solidFill>
                <a:srgbClr val="0070C0"/>
              </a:solidFill>
            </a:endParaRPr>
          </a:p>
        </p:txBody>
      </p:sp>
      <p:sp>
        <p:nvSpPr>
          <p:cNvPr id="2" name="TextBox 1">
            <a:extLst>
              <a:ext uri="{FF2B5EF4-FFF2-40B4-BE49-F238E27FC236}">
                <a16:creationId xmlns:a16="http://schemas.microsoft.com/office/drawing/2014/main" id="{51434D66-5478-04DD-13A2-CE60D67ED68A}"/>
              </a:ext>
            </a:extLst>
          </p:cNvPr>
          <p:cNvSpPr txBox="1"/>
          <p:nvPr/>
        </p:nvSpPr>
        <p:spPr>
          <a:xfrm>
            <a:off x="203200" y="6377801"/>
            <a:ext cx="2387600" cy="553998"/>
          </a:xfrm>
          <a:prstGeom prst="rect">
            <a:avLst/>
          </a:prstGeom>
          <a:noFill/>
        </p:spPr>
        <p:txBody>
          <a:bodyPr wrap="square" rtlCol="0">
            <a:spAutoFit/>
          </a:bodyPr>
          <a:lstStyle/>
          <a:p>
            <a:r>
              <a:rPr lang="en-US" sz="1000" b="0" i="0" dirty="0">
                <a:solidFill>
                  <a:srgbClr val="444444"/>
                </a:solidFill>
                <a:effectLst/>
                <a:latin typeface="Open Sans" panose="020B0606030504020204" pitchFamily="34" charset="0"/>
              </a:rPr>
              <a:t>© 2004 Pearson Education Inc., publishing as Addison-Wesley</a:t>
            </a:r>
            <a:br>
              <a:rPr lang="en-US" sz="1000" dirty="0"/>
            </a:br>
            <a:endParaRPr lang="en-CA" sz="1000" dirty="0"/>
          </a:p>
        </p:txBody>
      </p:sp>
    </p:spTree>
    <p:extLst>
      <p:ext uri="{BB962C8B-B14F-4D97-AF65-F5344CB8AC3E}">
        <p14:creationId xmlns:p14="http://schemas.microsoft.com/office/powerpoint/2010/main" val="885335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DA5642-A4EE-6D29-CC5A-0EF7AF6B29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6513" y="810940"/>
            <a:ext cx="10950003" cy="5681228"/>
          </a:xfrm>
          <a:prstGeom prst="rect">
            <a:avLst/>
          </a:prstGeom>
          <a:ln>
            <a:solidFill>
              <a:schemeClr val="bg1"/>
            </a:solidFill>
          </a:ln>
        </p:spPr>
      </p:pic>
      <p:sp>
        <p:nvSpPr>
          <p:cNvPr id="6" name="TextBox 5">
            <a:extLst>
              <a:ext uri="{FF2B5EF4-FFF2-40B4-BE49-F238E27FC236}">
                <a16:creationId xmlns:a16="http://schemas.microsoft.com/office/drawing/2014/main" id="{895165AA-1FB4-A582-D3DF-377B86B51A05}"/>
              </a:ext>
            </a:extLst>
          </p:cNvPr>
          <p:cNvSpPr txBox="1"/>
          <p:nvPr/>
        </p:nvSpPr>
        <p:spPr>
          <a:xfrm>
            <a:off x="9043703" y="828663"/>
            <a:ext cx="1376038" cy="400110"/>
          </a:xfrm>
          <a:prstGeom prst="rect">
            <a:avLst/>
          </a:prstGeom>
          <a:noFill/>
        </p:spPr>
        <p:txBody>
          <a:bodyPr wrap="square" rtlCol="0">
            <a:spAutoFit/>
          </a:bodyPr>
          <a:lstStyle/>
          <a:p>
            <a:r>
              <a:rPr lang="en-US" sz="2000" dirty="0">
                <a:solidFill>
                  <a:srgbClr val="00B050"/>
                </a:solidFill>
              </a:rPr>
              <a:t>Cepheids</a:t>
            </a:r>
            <a:endParaRPr lang="en-CA" sz="2000" dirty="0">
              <a:solidFill>
                <a:srgbClr val="00B050"/>
              </a:solidFill>
            </a:endParaRPr>
          </a:p>
        </p:txBody>
      </p:sp>
      <p:sp>
        <p:nvSpPr>
          <p:cNvPr id="7" name="Arrow: Down 6">
            <a:extLst>
              <a:ext uri="{FF2B5EF4-FFF2-40B4-BE49-F238E27FC236}">
                <a16:creationId xmlns:a16="http://schemas.microsoft.com/office/drawing/2014/main" id="{6A75067A-704B-601F-9B12-36F751EA5359}"/>
              </a:ext>
            </a:extLst>
          </p:cNvPr>
          <p:cNvSpPr/>
          <p:nvPr/>
        </p:nvSpPr>
        <p:spPr>
          <a:xfrm rot="-1620000">
            <a:off x="9708563" y="1260148"/>
            <a:ext cx="216000" cy="324000"/>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98D9AEB7-6090-CE18-DB06-1B62B3FA670E}"/>
              </a:ext>
            </a:extLst>
          </p:cNvPr>
          <p:cNvSpPr txBox="1"/>
          <p:nvPr/>
        </p:nvSpPr>
        <p:spPr>
          <a:xfrm>
            <a:off x="2466109" y="1440873"/>
            <a:ext cx="1644073" cy="400110"/>
          </a:xfrm>
          <a:prstGeom prst="rect">
            <a:avLst/>
          </a:prstGeom>
          <a:noFill/>
        </p:spPr>
        <p:txBody>
          <a:bodyPr wrap="square" rtlCol="0">
            <a:spAutoFit/>
          </a:bodyPr>
          <a:lstStyle/>
          <a:p>
            <a:r>
              <a:rPr lang="en-US" sz="2000">
                <a:solidFill>
                  <a:srgbClr val="00B050"/>
                </a:solidFill>
              </a:rPr>
              <a:t>Companions</a:t>
            </a:r>
            <a:endParaRPr lang="en-CA" sz="2000" dirty="0">
              <a:solidFill>
                <a:srgbClr val="00B050"/>
              </a:solidFill>
            </a:endParaRPr>
          </a:p>
        </p:txBody>
      </p:sp>
      <p:sp>
        <p:nvSpPr>
          <p:cNvPr id="9" name="Arrow: Down 8">
            <a:extLst>
              <a:ext uri="{FF2B5EF4-FFF2-40B4-BE49-F238E27FC236}">
                <a16:creationId xmlns:a16="http://schemas.microsoft.com/office/drawing/2014/main" id="{50200EE8-42D2-D574-1CE4-056FCFFB54D8}"/>
              </a:ext>
            </a:extLst>
          </p:cNvPr>
          <p:cNvSpPr/>
          <p:nvPr/>
        </p:nvSpPr>
        <p:spPr>
          <a:xfrm rot="1140000">
            <a:off x="3057236" y="1840983"/>
            <a:ext cx="288000" cy="504000"/>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98705BB-01DC-358C-E8D0-8A2BA50E9C7C}"/>
              </a:ext>
            </a:extLst>
          </p:cNvPr>
          <p:cNvSpPr txBox="1"/>
          <p:nvPr/>
        </p:nvSpPr>
        <p:spPr>
          <a:xfrm>
            <a:off x="2812515" y="91185"/>
            <a:ext cx="5576118" cy="646331"/>
          </a:xfrm>
          <a:prstGeom prst="rect">
            <a:avLst/>
          </a:prstGeom>
          <a:solidFill>
            <a:schemeClr val="tx1"/>
          </a:solidFill>
        </p:spPr>
        <p:txBody>
          <a:bodyPr wrap="square" rtlCol="0">
            <a:spAutoFit/>
          </a:bodyPr>
          <a:lstStyle/>
          <a:p>
            <a:pPr algn="ctr"/>
            <a:r>
              <a:rPr lang="en-CA" sz="3600" dirty="0">
                <a:solidFill>
                  <a:srgbClr val="0070C0"/>
                </a:solidFill>
              </a:rPr>
              <a:t>Stars on an HRD</a:t>
            </a:r>
          </a:p>
        </p:txBody>
      </p:sp>
    </p:spTree>
    <p:extLst>
      <p:ext uri="{BB962C8B-B14F-4D97-AF65-F5344CB8AC3E}">
        <p14:creationId xmlns:p14="http://schemas.microsoft.com/office/powerpoint/2010/main" val="3456947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00;p3">
            <a:extLst>
              <a:ext uri="{FF2B5EF4-FFF2-40B4-BE49-F238E27FC236}">
                <a16:creationId xmlns:a16="http://schemas.microsoft.com/office/drawing/2014/main" id="{BEABA844-2F3E-7BD2-6FD6-DB46DF095388}"/>
              </a:ext>
            </a:extLst>
          </p:cNvPr>
          <p:cNvPicPr preferRelativeResize="0">
            <a:picLocks/>
          </p:cNvPicPr>
          <p:nvPr/>
        </p:nvPicPr>
        <p:blipFill rotWithShape="1">
          <a:blip r:embed="rId2" cstate="email">
            <a:alphaModFix/>
            <a:extLst>
              <a:ext uri="{28A0092B-C50C-407E-A947-70E740481C1C}">
                <a14:useLocalDpi xmlns:a14="http://schemas.microsoft.com/office/drawing/2010/main"/>
              </a:ext>
            </a:extLst>
          </a:blip>
          <a:srcRect/>
          <a:stretch/>
        </p:blipFill>
        <p:spPr>
          <a:xfrm>
            <a:off x="413456" y="299868"/>
            <a:ext cx="5830326" cy="6114787"/>
          </a:xfrm>
          <a:prstGeom prst="rect">
            <a:avLst/>
          </a:prstGeom>
          <a:noFill/>
          <a:ln>
            <a:noFill/>
          </a:ln>
        </p:spPr>
      </p:pic>
      <p:pic>
        <p:nvPicPr>
          <p:cNvPr id="4" name="Picture 3">
            <a:extLst>
              <a:ext uri="{FF2B5EF4-FFF2-40B4-BE49-F238E27FC236}">
                <a16:creationId xmlns:a16="http://schemas.microsoft.com/office/drawing/2014/main" id="{943D8DD6-12EB-372D-36AB-48F766BF60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60654" y="1704974"/>
            <a:ext cx="6031345" cy="3686176"/>
          </a:xfrm>
          <a:prstGeom prst="rect">
            <a:avLst/>
          </a:prstGeom>
        </p:spPr>
      </p:pic>
      <p:cxnSp>
        <p:nvCxnSpPr>
          <p:cNvPr id="5" name="Straight Connector 4">
            <a:extLst>
              <a:ext uri="{FF2B5EF4-FFF2-40B4-BE49-F238E27FC236}">
                <a16:creationId xmlns:a16="http://schemas.microsoft.com/office/drawing/2014/main" id="{7CAA3393-C4FF-12A1-3855-C0E89365476A}"/>
              </a:ext>
            </a:extLst>
          </p:cNvPr>
          <p:cNvCxnSpPr>
            <a:cxnSpLocks/>
          </p:cNvCxnSpPr>
          <p:nvPr/>
        </p:nvCxnSpPr>
        <p:spPr>
          <a:xfrm>
            <a:off x="2920753" y="426128"/>
            <a:ext cx="0" cy="158739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AE9A43-4232-E624-80B7-DD2FB9F24D83}"/>
              </a:ext>
            </a:extLst>
          </p:cNvPr>
          <p:cNvCxnSpPr>
            <a:cxnSpLocks/>
          </p:cNvCxnSpPr>
          <p:nvPr/>
        </p:nvCxnSpPr>
        <p:spPr>
          <a:xfrm>
            <a:off x="2920753" y="2013527"/>
            <a:ext cx="317524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6F7B05A4-9F19-6FBA-802A-48BB58E26510}"/>
              </a:ext>
            </a:extLst>
          </p:cNvPr>
          <p:cNvSpPr/>
          <p:nvPr/>
        </p:nvSpPr>
        <p:spPr>
          <a:xfrm rot="2160000">
            <a:off x="6313476" y="1358849"/>
            <a:ext cx="612000" cy="216000"/>
          </a:xfrm>
          <a:prstGeom prst="rightArrow">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12292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88D2-34FF-0CBB-C3CD-F99C67B4F7E8}"/>
              </a:ext>
            </a:extLst>
          </p:cNvPr>
          <p:cNvSpPr>
            <a:spLocks noGrp="1"/>
          </p:cNvSpPr>
          <p:nvPr>
            <p:ph type="title"/>
          </p:nvPr>
        </p:nvSpPr>
        <p:spPr>
          <a:xfrm>
            <a:off x="3172489" y="1"/>
            <a:ext cx="4908830" cy="770860"/>
          </a:xfrm>
        </p:spPr>
        <p:txBody>
          <a:bodyPr>
            <a:normAutofit/>
          </a:bodyPr>
          <a:lstStyle/>
          <a:p>
            <a:pPr algn="ctr"/>
            <a:r>
              <a:rPr lang="en-CA" dirty="0">
                <a:solidFill>
                  <a:srgbClr val="0070C0"/>
                </a:solidFill>
              </a:rPr>
              <a:t>Stars and Tracks</a:t>
            </a:r>
          </a:p>
        </p:txBody>
      </p:sp>
      <p:pic>
        <p:nvPicPr>
          <p:cNvPr id="3" name="Picture 2">
            <a:extLst>
              <a:ext uri="{FF2B5EF4-FFF2-40B4-BE49-F238E27FC236}">
                <a16:creationId xmlns:a16="http://schemas.microsoft.com/office/drawing/2014/main" id="{2427A100-03DB-4E4C-B1D6-7B507F7EB1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7243" y="601710"/>
            <a:ext cx="11861603" cy="6154197"/>
          </a:xfrm>
          <a:prstGeom prst="rect">
            <a:avLst/>
          </a:prstGeom>
          <a:ln>
            <a:noFill/>
            <a:prstDash val="sysDash"/>
          </a:ln>
        </p:spPr>
      </p:pic>
      <p:sp>
        <p:nvSpPr>
          <p:cNvPr id="4" name="TextBox 3">
            <a:extLst>
              <a:ext uri="{FF2B5EF4-FFF2-40B4-BE49-F238E27FC236}">
                <a16:creationId xmlns:a16="http://schemas.microsoft.com/office/drawing/2014/main" id="{AF93CB35-A0F2-9376-8B3B-BA619A30C476}"/>
              </a:ext>
            </a:extLst>
          </p:cNvPr>
          <p:cNvSpPr txBox="1"/>
          <p:nvPr/>
        </p:nvSpPr>
        <p:spPr>
          <a:xfrm flipH="1">
            <a:off x="4438834" y="5779363"/>
            <a:ext cx="781235" cy="307777"/>
          </a:xfrm>
          <a:prstGeom prst="rect">
            <a:avLst/>
          </a:prstGeom>
          <a:noFill/>
        </p:spPr>
        <p:txBody>
          <a:bodyPr wrap="square" rtlCol="0">
            <a:spAutoFit/>
          </a:bodyPr>
          <a:lstStyle/>
          <a:p>
            <a:r>
              <a:rPr lang="en-US" dirty="0">
                <a:solidFill>
                  <a:srgbClr val="00B0F0"/>
                </a:solidFill>
              </a:rPr>
              <a:t>3 M_0</a:t>
            </a:r>
            <a:endParaRPr lang="en-CA" dirty="0">
              <a:solidFill>
                <a:srgbClr val="00B0F0"/>
              </a:solidFill>
            </a:endParaRPr>
          </a:p>
        </p:txBody>
      </p:sp>
      <p:sp>
        <p:nvSpPr>
          <p:cNvPr id="5" name="TextBox 4">
            <a:extLst>
              <a:ext uri="{FF2B5EF4-FFF2-40B4-BE49-F238E27FC236}">
                <a16:creationId xmlns:a16="http://schemas.microsoft.com/office/drawing/2014/main" id="{65036F1C-7B9C-0ABE-0A9A-07393089C65C}"/>
              </a:ext>
            </a:extLst>
          </p:cNvPr>
          <p:cNvSpPr txBox="1"/>
          <p:nvPr/>
        </p:nvSpPr>
        <p:spPr>
          <a:xfrm flipH="1">
            <a:off x="711690" y="1741503"/>
            <a:ext cx="877412" cy="307777"/>
          </a:xfrm>
          <a:prstGeom prst="rect">
            <a:avLst/>
          </a:prstGeom>
          <a:noFill/>
        </p:spPr>
        <p:txBody>
          <a:bodyPr wrap="square" rtlCol="0">
            <a:spAutoFit/>
          </a:bodyPr>
          <a:lstStyle/>
          <a:p>
            <a:r>
              <a:rPr lang="en-US" dirty="0">
                <a:solidFill>
                  <a:srgbClr val="00B0F0"/>
                </a:solidFill>
              </a:rPr>
              <a:t>13 M_0</a:t>
            </a:r>
            <a:endParaRPr lang="en-CA" dirty="0">
              <a:solidFill>
                <a:srgbClr val="00B0F0"/>
              </a:solidFill>
            </a:endParaRPr>
          </a:p>
        </p:txBody>
      </p:sp>
    </p:spTree>
    <p:extLst>
      <p:ext uri="{BB962C8B-B14F-4D97-AF65-F5344CB8AC3E}">
        <p14:creationId xmlns:p14="http://schemas.microsoft.com/office/powerpoint/2010/main" val="86594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51175-4009-9501-B680-297B5241F8EB}"/>
              </a:ext>
            </a:extLst>
          </p:cNvPr>
          <p:cNvSpPr txBox="1"/>
          <p:nvPr/>
        </p:nvSpPr>
        <p:spPr>
          <a:xfrm>
            <a:off x="3506681" y="168676"/>
            <a:ext cx="3932808" cy="461665"/>
          </a:xfrm>
          <a:prstGeom prst="rect">
            <a:avLst/>
          </a:prstGeom>
          <a:noFill/>
        </p:spPr>
        <p:txBody>
          <a:bodyPr wrap="square" rtlCol="0">
            <a:spAutoFit/>
          </a:bodyPr>
          <a:lstStyle/>
          <a:p>
            <a:r>
              <a:rPr lang="en-US" sz="2400" dirty="0">
                <a:solidFill>
                  <a:srgbClr val="0070C0"/>
                </a:solidFill>
              </a:rPr>
              <a:t>RW Cam – Possible Tracks</a:t>
            </a:r>
            <a:endParaRPr lang="en-CA" sz="2400" dirty="0">
              <a:solidFill>
                <a:srgbClr val="0070C0"/>
              </a:solidFill>
            </a:endParaRPr>
          </a:p>
        </p:txBody>
      </p:sp>
      <p:pic>
        <p:nvPicPr>
          <p:cNvPr id="13" name="Picture 12">
            <a:extLst>
              <a:ext uri="{FF2B5EF4-FFF2-40B4-BE49-F238E27FC236}">
                <a16:creationId xmlns:a16="http://schemas.microsoft.com/office/drawing/2014/main" id="{7CB9DBBC-510A-6B7A-C741-2FE807365D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7149" y="554710"/>
            <a:ext cx="9944630" cy="6206644"/>
          </a:xfrm>
          <a:prstGeom prst="rect">
            <a:avLst/>
          </a:prstGeom>
          <a:ln>
            <a:noFill/>
            <a:prstDash val="solid"/>
          </a:ln>
        </p:spPr>
      </p:pic>
      <p:sp>
        <p:nvSpPr>
          <p:cNvPr id="14" name="TextBox 13">
            <a:extLst>
              <a:ext uri="{FF2B5EF4-FFF2-40B4-BE49-F238E27FC236}">
                <a16:creationId xmlns:a16="http://schemas.microsoft.com/office/drawing/2014/main" id="{D21AB2DE-94A6-362D-9F1A-9CB2C90536C6}"/>
              </a:ext>
            </a:extLst>
          </p:cNvPr>
          <p:cNvSpPr txBox="1"/>
          <p:nvPr/>
        </p:nvSpPr>
        <p:spPr>
          <a:xfrm>
            <a:off x="1809946" y="3435378"/>
            <a:ext cx="684679" cy="307777"/>
          </a:xfrm>
          <a:prstGeom prst="rect">
            <a:avLst/>
          </a:prstGeom>
          <a:noFill/>
        </p:spPr>
        <p:txBody>
          <a:bodyPr wrap="square" rtlCol="0">
            <a:spAutoFit/>
          </a:bodyPr>
          <a:lstStyle/>
          <a:p>
            <a:r>
              <a:rPr lang="en-US" dirty="0">
                <a:solidFill>
                  <a:srgbClr val="0070C0"/>
                </a:solidFill>
              </a:rPr>
              <a:t>8 M_0</a:t>
            </a:r>
            <a:endParaRPr lang="en-CA" dirty="0">
              <a:solidFill>
                <a:srgbClr val="0070C0"/>
              </a:solidFill>
            </a:endParaRPr>
          </a:p>
        </p:txBody>
      </p:sp>
      <p:sp>
        <p:nvSpPr>
          <p:cNvPr id="15" name="TextBox 14">
            <a:extLst>
              <a:ext uri="{FF2B5EF4-FFF2-40B4-BE49-F238E27FC236}">
                <a16:creationId xmlns:a16="http://schemas.microsoft.com/office/drawing/2014/main" id="{D0391BB1-6135-5FDA-4D84-AB3E12987A55}"/>
              </a:ext>
            </a:extLst>
          </p:cNvPr>
          <p:cNvSpPr txBox="1"/>
          <p:nvPr/>
        </p:nvSpPr>
        <p:spPr>
          <a:xfrm>
            <a:off x="2841540" y="5227350"/>
            <a:ext cx="736847" cy="307777"/>
          </a:xfrm>
          <a:prstGeom prst="rect">
            <a:avLst/>
          </a:prstGeom>
          <a:noFill/>
        </p:spPr>
        <p:txBody>
          <a:bodyPr wrap="square" rtlCol="0">
            <a:spAutoFit/>
          </a:bodyPr>
          <a:lstStyle/>
          <a:p>
            <a:pPr algn="ctr"/>
            <a:r>
              <a:rPr lang="en-US" dirty="0">
                <a:solidFill>
                  <a:srgbClr val="0070C0"/>
                </a:solidFill>
              </a:rPr>
              <a:t>5 M_0</a:t>
            </a:r>
            <a:endParaRPr lang="en-CA" dirty="0">
              <a:solidFill>
                <a:srgbClr val="0070C0"/>
              </a:solidFill>
            </a:endParaRPr>
          </a:p>
        </p:txBody>
      </p:sp>
    </p:spTree>
    <p:extLst>
      <p:ext uri="{BB962C8B-B14F-4D97-AF65-F5344CB8AC3E}">
        <p14:creationId xmlns:p14="http://schemas.microsoft.com/office/powerpoint/2010/main" val="1156932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B2A2-2FF7-C178-3CC0-3A9598F1ABF8}"/>
              </a:ext>
            </a:extLst>
          </p:cNvPr>
          <p:cNvSpPr>
            <a:spLocks noGrp="1"/>
          </p:cNvSpPr>
          <p:nvPr>
            <p:ph type="title"/>
          </p:nvPr>
        </p:nvSpPr>
        <p:spPr>
          <a:xfrm>
            <a:off x="3723588" y="339365"/>
            <a:ext cx="4807670" cy="952107"/>
          </a:xfrm>
        </p:spPr>
        <p:txBody>
          <a:bodyPr/>
          <a:lstStyle/>
          <a:p>
            <a:pPr algn="ctr"/>
            <a:r>
              <a:rPr lang="en-CA" dirty="0">
                <a:solidFill>
                  <a:srgbClr val="0070C0"/>
                </a:solidFill>
              </a:rPr>
              <a:t>Age Discrepancy</a:t>
            </a:r>
          </a:p>
        </p:txBody>
      </p:sp>
      <p:graphicFrame>
        <p:nvGraphicFramePr>
          <p:cNvPr id="3" name="Table 2">
            <a:extLst>
              <a:ext uri="{FF2B5EF4-FFF2-40B4-BE49-F238E27FC236}">
                <a16:creationId xmlns:a16="http://schemas.microsoft.com/office/drawing/2014/main" id="{0B8CDA1F-D012-FB99-D422-B7E63B5C8AB1}"/>
              </a:ext>
            </a:extLst>
          </p:cNvPr>
          <p:cNvGraphicFramePr>
            <a:graphicFrameLocks noGrp="1"/>
          </p:cNvGraphicFramePr>
          <p:nvPr>
            <p:extLst>
              <p:ext uri="{D42A27DB-BD31-4B8C-83A1-F6EECF244321}">
                <p14:modId xmlns:p14="http://schemas.microsoft.com/office/powerpoint/2010/main" val="1189354999"/>
              </p:ext>
            </p:extLst>
          </p:nvPr>
        </p:nvGraphicFramePr>
        <p:xfrm>
          <a:off x="433632" y="1611985"/>
          <a:ext cx="11555378" cy="4393831"/>
        </p:xfrm>
        <a:graphic>
          <a:graphicData uri="http://schemas.openxmlformats.org/drawingml/2006/table">
            <a:tbl>
              <a:tblPr firstRow="1" firstCol="1">
                <a:tableStyleId>{073A0DAA-6AF3-43AB-8588-CEC1D06C72B9}</a:tableStyleId>
              </a:tblPr>
              <a:tblGrid>
                <a:gridCol w="1937209">
                  <a:extLst>
                    <a:ext uri="{9D8B030D-6E8A-4147-A177-3AD203B41FA5}">
                      <a16:colId xmlns:a16="http://schemas.microsoft.com/office/drawing/2014/main" val="2780176864"/>
                    </a:ext>
                  </a:extLst>
                </a:gridCol>
                <a:gridCol w="3840480">
                  <a:extLst>
                    <a:ext uri="{9D8B030D-6E8A-4147-A177-3AD203B41FA5}">
                      <a16:colId xmlns:a16="http://schemas.microsoft.com/office/drawing/2014/main" val="1758852329"/>
                    </a:ext>
                  </a:extLst>
                </a:gridCol>
                <a:gridCol w="3840480">
                  <a:extLst>
                    <a:ext uri="{9D8B030D-6E8A-4147-A177-3AD203B41FA5}">
                      <a16:colId xmlns:a16="http://schemas.microsoft.com/office/drawing/2014/main" val="4288222493"/>
                    </a:ext>
                  </a:extLst>
                </a:gridCol>
                <a:gridCol w="1937209">
                  <a:extLst>
                    <a:ext uri="{9D8B030D-6E8A-4147-A177-3AD203B41FA5}">
                      <a16:colId xmlns:a16="http://schemas.microsoft.com/office/drawing/2014/main" val="1356346786"/>
                    </a:ext>
                  </a:extLst>
                </a:gridCol>
              </a:tblGrid>
              <a:tr h="659875">
                <a:tc>
                  <a:txBody>
                    <a:bodyPr/>
                    <a:lstStyle/>
                    <a:p>
                      <a:pPr algn="ctr"/>
                      <a:r>
                        <a:rPr lang="en-CA" dirty="0"/>
                        <a:t>Star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t>Age of Cepheid </a:t>
                      </a:r>
                    </a:p>
                    <a:p>
                      <a:pPr algn="ctr"/>
                      <a:r>
                        <a:rPr lang="en-CA" dirty="0"/>
                        <a:t>(Million Years)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t>Age of Companion</a:t>
                      </a:r>
                    </a:p>
                    <a:p>
                      <a:pPr algn="ctr"/>
                      <a:r>
                        <a:rPr lang="en-CA" dirty="0"/>
                        <a:t>(Million Years)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t>Minimum % Discrepancy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953801"/>
                  </a:ext>
                </a:extLst>
              </a:tr>
              <a:tr h="365760">
                <a:tc>
                  <a:txBody>
                    <a:bodyPr/>
                    <a:lstStyle/>
                    <a:p>
                      <a:pPr algn="ctr"/>
                      <a:endParaRPr lang="en-CA"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solidFill>
                            <a:srgbClr val="00B050"/>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CA" dirty="0">
                          <a:solidFill>
                            <a:srgbClr val="00B050"/>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CA"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83668884"/>
                  </a:ext>
                </a:extLst>
              </a:tr>
              <a:tr h="1122732">
                <a:tc>
                  <a:txBody>
                    <a:bodyPr/>
                    <a:lstStyle/>
                    <a:p>
                      <a:pPr algn="ctr"/>
                      <a:r>
                        <a:rPr lang="en-CA" dirty="0"/>
                        <a:t>SV 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2800" dirty="0">
                          <a:solidFill>
                            <a:srgbClr val="FFFF00"/>
                          </a:solidFill>
                        </a:rPr>
                        <a:t>45.1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CA" sz="2800" dirty="0">
                          <a:solidFill>
                            <a:srgbClr val="FFFF00"/>
                          </a:solidFill>
                        </a:rPr>
                        <a:t>90.5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CA" sz="2800" dirty="0">
                          <a:solidFill>
                            <a:srgbClr val="FFFF00"/>
                          </a:solidFill>
                        </a:rPr>
                        <a:t>50%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93207674"/>
                  </a:ext>
                </a:extLst>
              </a:tr>
              <a:tr h="1122732">
                <a:tc>
                  <a:txBody>
                    <a:bodyPr/>
                    <a:lstStyle/>
                    <a:p>
                      <a:pPr algn="ctr"/>
                      <a:r>
                        <a:rPr lang="en-CA" dirty="0"/>
                        <a:t>RW Cam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2800" dirty="0">
                          <a:solidFill>
                            <a:srgbClr val="FFFF00"/>
                          </a:solidFill>
                        </a:rPr>
                        <a:t>36.9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CA" sz="2800" dirty="0">
                          <a:solidFill>
                            <a:srgbClr val="FFFF00"/>
                          </a:solidFill>
                        </a:rPr>
                        <a:t>84.0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CA" sz="2800" dirty="0">
                          <a:solidFill>
                            <a:srgbClr val="FFFF00"/>
                          </a:solidFill>
                        </a:rPr>
                        <a:t>56%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97363183"/>
                  </a:ext>
                </a:extLst>
              </a:tr>
              <a:tr h="1122732">
                <a:tc>
                  <a:txBody>
                    <a:bodyPr/>
                    <a:lstStyle/>
                    <a:p>
                      <a:pPr algn="ctr"/>
                      <a:r>
                        <a:rPr lang="en-CA" dirty="0"/>
                        <a:t>KN Cen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2800" dirty="0">
                          <a:solidFill>
                            <a:srgbClr val="FFFF00"/>
                          </a:solidFill>
                        </a:rPr>
                        <a:t>24.1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CA" sz="2800" dirty="0">
                          <a:solidFill>
                            <a:srgbClr val="FFFF00"/>
                          </a:solidFill>
                        </a:rPr>
                        <a:t>56.2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CA" sz="2800" dirty="0">
                          <a:solidFill>
                            <a:srgbClr val="FFFF00"/>
                          </a:solidFill>
                        </a:rPr>
                        <a:t>57%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34165434"/>
                  </a:ext>
                </a:extLst>
              </a:tr>
            </a:tbl>
          </a:graphicData>
        </a:graphic>
      </p:graphicFrame>
    </p:spTree>
    <p:extLst>
      <p:ext uri="{BB962C8B-B14F-4D97-AF65-F5344CB8AC3E}">
        <p14:creationId xmlns:p14="http://schemas.microsoft.com/office/powerpoint/2010/main" val="1017970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6806E7E-1CE8-6C70-D446-35887A5E0C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0926" y="71120"/>
            <a:ext cx="11276159" cy="6705600"/>
          </a:xfrm>
          <a:prstGeom prst="rect">
            <a:avLst/>
          </a:prstGeom>
          <a:ln>
            <a:solidFill>
              <a:schemeClr val="bg1"/>
            </a:solidFill>
            <a:prstDash val="solid"/>
          </a:ln>
        </p:spPr>
      </p:pic>
      <p:sp>
        <p:nvSpPr>
          <p:cNvPr id="19" name="TextBox 18">
            <a:extLst>
              <a:ext uri="{FF2B5EF4-FFF2-40B4-BE49-F238E27FC236}">
                <a16:creationId xmlns:a16="http://schemas.microsoft.com/office/drawing/2014/main" id="{68E12F1D-D490-702A-1488-873EAAB69040}"/>
              </a:ext>
            </a:extLst>
          </p:cNvPr>
          <p:cNvSpPr txBox="1"/>
          <p:nvPr/>
        </p:nvSpPr>
        <p:spPr>
          <a:xfrm>
            <a:off x="2716970" y="5152521"/>
            <a:ext cx="474881" cy="307777"/>
          </a:xfrm>
          <a:prstGeom prst="rect">
            <a:avLst/>
          </a:prstGeom>
          <a:noFill/>
        </p:spPr>
        <p:txBody>
          <a:bodyPr wrap="square" rtlCol="0">
            <a:spAutoFit/>
          </a:bodyPr>
          <a:lstStyle/>
          <a:p>
            <a:r>
              <a:rPr lang="en-US" dirty="0">
                <a:solidFill>
                  <a:srgbClr val="00B0F0"/>
                </a:solidFill>
              </a:rPr>
              <a:t>4.5</a:t>
            </a:r>
            <a:endParaRPr lang="en-CA" dirty="0">
              <a:solidFill>
                <a:srgbClr val="00B0F0"/>
              </a:solidFill>
            </a:endParaRPr>
          </a:p>
        </p:txBody>
      </p:sp>
      <p:sp>
        <p:nvSpPr>
          <p:cNvPr id="20" name="TextBox 19">
            <a:extLst>
              <a:ext uri="{FF2B5EF4-FFF2-40B4-BE49-F238E27FC236}">
                <a16:creationId xmlns:a16="http://schemas.microsoft.com/office/drawing/2014/main" id="{D289E66E-6D41-B795-F69F-62ED7E3459A9}"/>
              </a:ext>
            </a:extLst>
          </p:cNvPr>
          <p:cNvSpPr txBox="1"/>
          <p:nvPr/>
        </p:nvSpPr>
        <p:spPr>
          <a:xfrm>
            <a:off x="3070298" y="5667039"/>
            <a:ext cx="577271" cy="307777"/>
          </a:xfrm>
          <a:prstGeom prst="rect">
            <a:avLst/>
          </a:prstGeom>
          <a:noFill/>
        </p:spPr>
        <p:txBody>
          <a:bodyPr wrap="square" rtlCol="0">
            <a:spAutoFit/>
          </a:bodyPr>
          <a:lstStyle/>
          <a:p>
            <a:r>
              <a:rPr lang="en-US" dirty="0">
                <a:solidFill>
                  <a:srgbClr val="00B0F0"/>
                </a:solidFill>
              </a:rPr>
              <a:t>4.25</a:t>
            </a:r>
            <a:endParaRPr lang="en-CA" dirty="0">
              <a:solidFill>
                <a:srgbClr val="00B0F0"/>
              </a:solidFill>
            </a:endParaRPr>
          </a:p>
        </p:txBody>
      </p:sp>
      <p:sp>
        <p:nvSpPr>
          <p:cNvPr id="21" name="TextBox 20">
            <a:extLst>
              <a:ext uri="{FF2B5EF4-FFF2-40B4-BE49-F238E27FC236}">
                <a16:creationId xmlns:a16="http://schemas.microsoft.com/office/drawing/2014/main" id="{989FAF64-5874-750A-F90D-7A34914A8FD6}"/>
              </a:ext>
            </a:extLst>
          </p:cNvPr>
          <p:cNvSpPr txBox="1"/>
          <p:nvPr/>
        </p:nvSpPr>
        <p:spPr>
          <a:xfrm>
            <a:off x="3493657" y="5924297"/>
            <a:ext cx="221673" cy="307777"/>
          </a:xfrm>
          <a:prstGeom prst="rect">
            <a:avLst/>
          </a:prstGeom>
          <a:noFill/>
        </p:spPr>
        <p:txBody>
          <a:bodyPr wrap="square" rtlCol="0">
            <a:spAutoFit/>
          </a:bodyPr>
          <a:lstStyle/>
          <a:p>
            <a:r>
              <a:rPr lang="en-US" dirty="0">
                <a:solidFill>
                  <a:srgbClr val="00B0F0"/>
                </a:solidFill>
              </a:rPr>
              <a:t>4</a:t>
            </a:r>
            <a:endParaRPr lang="en-CA" dirty="0">
              <a:solidFill>
                <a:srgbClr val="00B0F0"/>
              </a:solidFill>
            </a:endParaRPr>
          </a:p>
        </p:txBody>
      </p:sp>
      <p:sp>
        <p:nvSpPr>
          <p:cNvPr id="22" name="TextBox 21">
            <a:extLst>
              <a:ext uri="{FF2B5EF4-FFF2-40B4-BE49-F238E27FC236}">
                <a16:creationId xmlns:a16="http://schemas.microsoft.com/office/drawing/2014/main" id="{B98D4748-39A9-F91B-D84C-BFBFFB35E0D6}"/>
              </a:ext>
            </a:extLst>
          </p:cNvPr>
          <p:cNvSpPr txBox="1"/>
          <p:nvPr/>
        </p:nvSpPr>
        <p:spPr>
          <a:xfrm>
            <a:off x="2862444" y="5409780"/>
            <a:ext cx="577273" cy="307777"/>
          </a:xfrm>
          <a:prstGeom prst="rect">
            <a:avLst/>
          </a:prstGeom>
          <a:noFill/>
        </p:spPr>
        <p:txBody>
          <a:bodyPr wrap="square" rtlCol="0">
            <a:spAutoFit/>
          </a:bodyPr>
          <a:lstStyle/>
          <a:p>
            <a:r>
              <a:rPr lang="en-US" dirty="0">
                <a:solidFill>
                  <a:srgbClr val="00B0F0"/>
                </a:solidFill>
              </a:rPr>
              <a:t>4.75</a:t>
            </a:r>
            <a:endParaRPr lang="en-CA" dirty="0">
              <a:solidFill>
                <a:srgbClr val="00B0F0"/>
              </a:solidFill>
            </a:endParaRPr>
          </a:p>
        </p:txBody>
      </p:sp>
      <p:sp>
        <p:nvSpPr>
          <p:cNvPr id="23" name="TextBox 22">
            <a:extLst>
              <a:ext uri="{FF2B5EF4-FFF2-40B4-BE49-F238E27FC236}">
                <a16:creationId xmlns:a16="http://schemas.microsoft.com/office/drawing/2014/main" id="{B6B1743D-0C8A-859A-21E0-DB23355AC5E7}"/>
              </a:ext>
            </a:extLst>
          </p:cNvPr>
          <p:cNvSpPr txBox="1"/>
          <p:nvPr/>
        </p:nvSpPr>
        <p:spPr>
          <a:xfrm>
            <a:off x="1544320" y="5606269"/>
            <a:ext cx="937547" cy="338554"/>
          </a:xfrm>
          <a:prstGeom prst="rect">
            <a:avLst/>
          </a:prstGeom>
          <a:noFill/>
        </p:spPr>
        <p:txBody>
          <a:bodyPr wrap="square" rtlCol="0">
            <a:spAutoFit/>
          </a:bodyPr>
          <a:lstStyle/>
          <a:p>
            <a:r>
              <a:rPr lang="en-US" sz="1600" dirty="0">
                <a:solidFill>
                  <a:srgbClr val="00B0F0"/>
                </a:solidFill>
              </a:rPr>
              <a:t>Masses</a:t>
            </a:r>
            <a:endParaRPr lang="en-CA" sz="1600" dirty="0">
              <a:solidFill>
                <a:srgbClr val="00B0F0"/>
              </a:solidFill>
            </a:endParaRPr>
          </a:p>
        </p:txBody>
      </p:sp>
      <p:sp>
        <p:nvSpPr>
          <p:cNvPr id="24" name="Arrow: Right 23">
            <a:extLst>
              <a:ext uri="{FF2B5EF4-FFF2-40B4-BE49-F238E27FC236}">
                <a16:creationId xmlns:a16="http://schemas.microsoft.com/office/drawing/2014/main" id="{279BFA24-2B30-06CD-50D4-35D7397125F8}"/>
              </a:ext>
            </a:extLst>
          </p:cNvPr>
          <p:cNvSpPr/>
          <p:nvPr/>
        </p:nvSpPr>
        <p:spPr>
          <a:xfrm>
            <a:off x="2460660" y="5717557"/>
            <a:ext cx="401784" cy="140481"/>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TextBox 24">
            <a:extLst>
              <a:ext uri="{FF2B5EF4-FFF2-40B4-BE49-F238E27FC236}">
                <a16:creationId xmlns:a16="http://schemas.microsoft.com/office/drawing/2014/main" id="{6E6EF17D-1F0C-0CA5-B54F-9A73F904F156}"/>
              </a:ext>
            </a:extLst>
          </p:cNvPr>
          <p:cNvSpPr txBox="1"/>
          <p:nvPr/>
        </p:nvSpPr>
        <p:spPr>
          <a:xfrm>
            <a:off x="1287394" y="2761796"/>
            <a:ext cx="434109" cy="307777"/>
          </a:xfrm>
          <a:prstGeom prst="rect">
            <a:avLst/>
          </a:prstGeom>
          <a:noFill/>
        </p:spPr>
        <p:txBody>
          <a:bodyPr wrap="square" rtlCol="0">
            <a:spAutoFit/>
          </a:bodyPr>
          <a:lstStyle/>
          <a:p>
            <a:r>
              <a:rPr lang="en-US" dirty="0">
                <a:solidFill>
                  <a:srgbClr val="00B0F0"/>
                </a:solidFill>
              </a:rPr>
              <a:t>~ 8</a:t>
            </a:r>
            <a:endParaRPr lang="en-CA" dirty="0">
              <a:solidFill>
                <a:srgbClr val="00B0F0"/>
              </a:solidFill>
            </a:endParaRPr>
          </a:p>
        </p:txBody>
      </p:sp>
      <p:sp>
        <p:nvSpPr>
          <p:cNvPr id="2" name="TextBox 1">
            <a:extLst>
              <a:ext uri="{FF2B5EF4-FFF2-40B4-BE49-F238E27FC236}">
                <a16:creationId xmlns:a16="http://schemas.microsoft.com/office/drawing/2014/main" id="{810C8CFB-47F6-0AE1-623B-18C4B4DCEE35}"/>
              </a:ext>
            </a:extLst>
          </p:cNvPr>
          <p:cNvSpPr txBox="1"/>
          <p:nvPr/>
        </p:nvSpPr>
        <p:spPr>
          <a:xfrm>
            <a:off x="2263806" y="333538"/>
            <a:ext cx="5493902" cy="584775"/>
          </a:xfrm>
          <a:prstGeom prst="rect">
            <a:avLst/>
          </a:prstGeom>
          <a:noFill/>
        </p:spPr>
        <p:txBody>
          <a:bodyPr wrap="square" rtlCol="0">
            <a:spAutoFit/>
          </a:bodyPr>
          <a:lstStyle/>
          <a:p>
            <a:pPr algn="ctr"/>
            <a:r>
              <a:rPr lang="en-US" sz="3200" dirty="0">
                <a:solidFill>
                  <a:srgbClr val="0070C0"/>
                </a:solidFill>
              </a:rPr>
              <a:t>RW Cam- Merger Models</a:t>
            </a:r>
            <a:endParaRPr lang="en-CA" sz="3200" dirty="0">
              <a:solidFill>
                <a:srgbClr val="0070C0"/>
              </a:solidFill>
            </a:endParaRPr>
          </a:p>
        </p:txBody>
      </p:sp>
      <p:sp>
        <p:nvSpPr>
          <p:cNvPr id="3" name="TextBox 2">
            <a:extLst>
              <a:ext uri="{FF2B5EF4-FFF2-40B4-BE49-F238E27FC236}">
                <a16:creationId xmlns:a16="http://schemas.microsoft.com/office/drawing/2014/main" id="{6B732A18-F59C-9129-AB8E-A22A65FE0123}"/>
              </a:ext>
            </a:extLst>
          </p:cNvPr>
          <p:cNvSpPr txBox="1"/>
          <p:nvPr/>
        </p:nvSpPr>
        <p:spPr>
          <a:xfrm>
            <a:off x="4518734" y="3429000"/>
            <a:ext cx="1577266" cy="338554"/>
          </a:xfrm>
          <a:prstGeom prst="rect">
            <a:avLst/>
          </a:prstGeom>
          <a:noFill/>
        </p:spPr>
        <p:txBody>
          <a:bodyPr wrap="square" rtlCol="0">
            <a:spAutoFit/>
          </a:bodyPr>
          <a:lstStyle/>
          <a:p>
            <a:pPr algn="ctr"/>
            <a:r>
              <a:rPr lang="en-US" sz="1600" dirty="0">
                <a:solidFill>
                  <a:srgbClr val="00B0F0"/>
                </a:solidFill>
              </a:rPr>
              <a:t>Mass accretion</a:t>
            </a:r>
            <a:endParaRPr lang="en-CA" sz="1600" dirty="0">
              <a:solidFill>
                <a:srgbClr val="00B0F0"/>
              </a:solidFill>
            </a:endParaRPr>
          </a:p>
        </p:txBody>
      </p:sp>
      <p:sp>
        <p:nvSpPr>
          <p:cNvPr id="4" name="Arrow: Left 3">
            <a:extLst>
              <a:ext uri="{FF2B5EF4-FFF2-40B4-BE49-F238E27FC236}">
                <a16:creationId xmlns:a16="http://schemas.microsoft.com/office/drawing/2014/main" id="{FD16D394-F4A7-66CB-34AA-42B41633091C}"/>
              </a:ext>
            </a:extLst>
          </p:cNvPr>
          <p:cNvSpPr/>
          <p:nvPr/>
        </p:nvSpPr>
        <p:spPr>
          <a:xfrm rot="-1560000">
            <a:off x="3701989" y="3704189"/>
            <a:ext cx="540000" cy="2520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4039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1812EF-9104-0FDD-B214-2DEA8A03AB32}"/>
              </a:ext>
            </a:extLst>
          </p:cNvPr>
          <p:cNvSpPr txBox="1"/>
          <p:nvPr/>
        </p:nvSpPr>
        <p:spPr>
          <a:xfrm>
            <a:off x="2999507" y="950011"/>
            <a:ext cx="5348416" cy="7057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00B0F0"/>
                </a:solidFill>
                <a:latin typeface="+mj-lt"/>
                <a:ea typeface="+mj-ea"/>
                <a:cs typeface="+mj-cs"/>
              </a:rPr>
              <a:t>Stellar Evolution</a:t>
            </a:r>
          </a:p>
        </p:txBody>
      </p:sp>
      <p:pic>
        <p:nvPicPr>
          <p:cNvPr id="5" name="Picture 4" descr="Stars and galaxies in outer space&#10;&#10;Description automatically generated">
            <a:extLst>
              <a:ext uri="{FF2B5EF4-FFF2-40B4-BE49-F238E27FC236}">
                <a16:creationId xmlns:a16="http://schemas.microsoft.com/office/drawing/2014/main" id="{ACD8D5D1-997C-116E-F3F5-816B7B6198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3"/>
          <a:stretch/>
        </p:blipFill>
        <p:spPr>
          <a:xfrm>
            <a:off x="-2" y="2438798"/>
            <a:ext cx="5999017" cy="3973876"/>
          </a:xfrm>
          <a:prstGeom prst="rect">
            <a:avLst/>
          </a:prstGeom>
        </p:spPr>
      </p:pic>
      <p:pic>
        <p:nvPicPr>
          <p:cNvPr id="4" name="Picture 3">
            <a:extLst>
              <a:ext uri="{FF2B5EF4-FFF2-40B4-BE49-F238E27FC236}">
                <a16:creationId xmlns:a16="http://schemas.microsoft.com/office/drawing/2014/main" id="{254CC0E7-27D1-3A6E-8626-235E39A161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99016" y="2410448"/>
            <a:ext cx="5999017" cy="4002226"/>
          </a:xfrm>
          <a:prstGeom prst="rect">
            <a:avLst/>
          </a:prstGeom>
        </p:spPr>
      </p:pic>
      <p:sp>
        <p:nvSpPr>
          <p:cNvPr id="2" name="TextBox 1">
            <a:extLst>
              <a:ext uri="{FF2B5EF4-FFF2-40B4-BE49-F238E27FC236}">
                <a16:creationId xmlns:a16="http://schemas.microsoft.com/office/drawing/2014/main" id="{5F071597-BD62-F011-ADB2-CCAFE2FE516C}"/>
              </a:ext>
            </a:extLst>
          </p:cNvPr>
          <p:cNvSpPr txBox="1"/>
          <p:nvPr/>
        </p:nvSpPr>
        <p:spPr>
          <a:xfrm>
            <a:off x="2045616" y="6513922"/>
            <a:ext cx="1659118" cy="200055"/>
          </a:xfrm>
          <a:prstGeom prst="rect">
            <a:avLst/>
          </a:prstGeom>
          <a:noFill/>
        </p:spPr>
        <p:txBody>
          <a:bodyPr wrap="square" rtlCol="0">
            <a:spAutoFit/>
          </a:bodyPr>
          <a:lstStyle/>
          <a:p>
            <a:r>
              <a:rPr lang="en-CA" sz="700" dirty="0">
                <a:solidFill>
                  <a:schemeClr val="tx1">
                    <a:lumMod val="50000"/>
                    <a:lumOff val="50000"/>
                  </a:schemeClr>
                </a:solidFill>
              </a:rPr>
              <a:t>Credit: JWST First deep field view</a:t>
            </a:r>
          </a:p>
        </p:txBody>
      </p:sp>
      <p:sp>
        <p:nvSpPr>
          <p:cNvPr id="6" name="TextBox 5">
            <a:extLst>
              <a:ext uri="{FF2B5EF4-FFF2-40B4-BE49-F238E27FC236}">
                <a16:creationId xmlns:a16="http://schemas.microsoft.com/office/drawing/2014/main" id="{52C272EE-8E80-2DEE-CEAE-A53C93664227}"/>
              </a:ext>
            </a:extLst>
          </p:cNvPr>
          <p:cNvSpPr txBox="1"/>
          <p:nvPr/>
        </p:nvSpPr>
        <p:spPr>
          <a:xfrm>
            <a:off x="10655433" y="6137204"/>
            <a:ext cx="826416" cy="200055"/>
          </a:xfrm>
          <a:prstGeom prst="rect">
            <a:avLst/>
          </a:prstGeom>
          <a:noFill/>
        </p:spPr>
        <p:txBody>
          <a:bodyPr wrap="square" rtlCol="0">
            <a:spAutoFit/>
          </a:bodyPr>
          <a:lstStyle/>
          <a:p>
            <a:r>
              <a:rPr lang="en-CA" sz="700" dirty="0">
                <a:solidFill>
                  <a:schemeClr val="tx1">
                    <a:lumMod val="50000"/>
                    <a:lumOff val="50000"/>
                  </a:schemeClr>
                </a:solidFill>
              </a:rPr>
              <a:t>Credit:</a:t>
            </a:r>
          </a:p>
        </p:txBody>
      </p:sp>
    </p:spTree>
    <p:extLst>
      <p:ext uri="{BB962C8B-B14F-4D97-AF65-F5344CB8AC3E}">
        <p14:creationId xmlns:p14="http://schemas.microsoft.com/office/powerpoint/2010/main" val="612287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BA90C-0AED-D4A7-57BB-AB1EFDC843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1174" y="145287"/>
            <a:ext cx="10784959" cy="6567426"/>
          </a:xfrm>
          <a:prstGeom prst="rect">
            <a:avLst/>
          </a:prstGeom>
        </p:spPr>
      </p:pic>
      <p:sp>
        <p:nvSpPr>
          <p:cNvPr id="4" name="TextBox 3">
            <a:extLst>
              <a:ext uri="{FF2B5EF4-FFF2-40B4-BE49-F238E27FC236}">
                <a16:creationId xmlns:a16="http://schemas.microsoft.com/office/drawing/2014/main" id="{765B0510-850F-F9CA-BA0C-0DDE2B14D344}"/>
              </a:ext>
            </a:extLst>
          </p:cNvPr>
          <p:cNvSpPr txBox="1"/>
          <p:nvPr/>
        </p:nvSpPr>
        <p:spPr>
          <a:xfrm>
            <a:off x="2627790" y="302416"/>
            <a:ext cx="5255581" cy="584775"/>
          </a:xfrm>
          <a:prstGeom prst="rect">
            <a:avLst/>
          </a:prstGeom>
          <a:noFill/>
        </p:spPr>
        <p:txBody>
          <a:bodyPr wrap="square" rtlCol="0">
            <a:spAutoFit/>
          </a:bodyPr>
          <a:lstStyle/>
          <a:p>
            <a:pPr algn="ctr"/>
            <a:r>
              <a:rPr lang="en-US" sz="3200" dirty="0">
                <a:solidFill>
                  <a:srgbClr val="0070C0"/>
                </a:solidFill>
              </a:rPr>
              <a:t>Summary and Comparison</a:t>
            </a:r>
            <a:endParaRPr lang="en-CA" sz="3200" dirty="0">
              <a:solidFill>
                <a:srgbClr val="0070C0"/>
              </a:solidFill>
            </a:endParaRPr>
          </a:p>
        </p:txBody>
      </p:sp>
      <p:sp>
        <p:nvSpPr>
          <p:cNvPr id="5" name="Arrow: Left 4">
            <a:extLst>
              <a:ext uri="{FF2B5EF4-FFF2-40B4-BE49-F238E27FC236}">
                <a16:creationId xmlns:a16="http://schemas.microsoft.com/office/drawing/2014/main" id="{E590EA5F-5453-1FF7-98FD-6C60071FA53B}"/>
              </a:ext>
            </a:extLst>
          </p:cNvPr>
          <p:cNvSpPr/>
          <p:nvPr/>
        </p:nvSpPr>
        <p:spPr>
          <a:xfrm rot="-1560000">
            <a:off x="3701989" y="3704189"/>
            <a:ext cx="540000" cy="2520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41252D15-1167-B0D5-86D5-BFA033EDB8E7}"/>
              </a:ext>
            </a:extLst>
          </p:cNvPr>
          <p:cNvSpPr txBox="1"/>
          <p:nvPr/>
        </p:nvSpPr>
        <p:spPr>
          <a:xfrm>
            <a:off x="4518734" y="3429000"/>
            <a:ext cx="1577266" cy="338554"/>
          </a:xfrm>
          <a:prstGeom prst="rect">
            <a:avLst/>
          </a:prstGeom>
          <a:noFill/>
        </p:spPr>
        <p:txBody>
          <a:bodyPr wrap="square" rtlCol="0">
            <a:spAutoFit/>
          </a:bodyPr>
          <a:lstStyle/>
          <a:p>
            <a:pPr algn="ctr"/>
            <a:r>
              <a:rPr lang="en-US" sz="1600" dirty="0">
                <a:solidFill>
                  <a:srgbClr val="00B0F0"/>
                </a:solidFill>
              </a:rPr>
              <a:t>Mass accretion</a:t>
            </a:r>
            <a:endParaRPr lang="en-CA" sz="1600" dirty="0">
              <a:solidFill>
                <a:srgbClr val="00B0F0"/>
              </a:solidFill>
            </a:endParaRPr>
          </a:p>
        </p:txBody>
      </p:sp>
      <p:sp>
        <p:nvSpPr>
          <p:cNvPr id="7" name="Arrow: Up 6">
            <a:extLst>
              <a:ext uri="{FF2B5EF4-FFF2-40B4-BE49-F238E27FC236}">
                <a16:creationId xmlns:a16="http://schemas.microsoft.com/office/drawing/2014/main" id="{F4DC2B69-328A-EC21-228F-B7E1188EFFCA}"/>
              </a:ext>
            </a:extLst>
          </p:cNvPr>
          <p:cNvSpPr/>
          <p:nvPr/>
        </p:nvSpPr>
        <p:spPr>
          <a:xfrm rot="-4440000">
            <a:off x="4503520" y="5264459"/>
            <a:ext cx="252000" cy="39600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847860A7-26FF-AD33-8963-32AE1E5620CD}"/>
              </a:ext>
            </a:extLst>
          </p:cNvPr>
          <p:cNvSpPr txBox="1"/>
          <p:nvPr/>
        </p:nvSpPr>
        <p:spPr>
          <a:xfrm>
            <a:off x="5015345" y="5384800"/>
            <a:ext cx="1487055" cy="584775"/>
          </a:xfrm>
          <a:prstGeom prst="rect">
            <a:avLst/>
          </a:prstGeom>
          <a:noFill/>
        </p:spPr>
        <p:txBody>
          <a:bodyPr wrap="square" rtlCol="0">
            <a:spAutoFit/>
          </a:bodyPr>
          <a:lstStyle/>
          <a:p>
            <a:r>
              <a:rPr lang="en-US" sz="1600" dirty="0">
                <a:solidFill>
                  <a:srgbClr val="00B0F0"/>
                </a:solidFill>
              </a:rPr>
              <a:t>Evolution to a Certain age</a:t>
            </a:r>
            <a:endParaRPr lang="en-CA" sz="1600" dirty="0">
              <a:solidFill>
                <a:srgbClr val="00B0F0"/>
              </a:solidFill>
            </a:endParaRPr>
          </a:p>
        </p:txBody>
      </p:sp>
      <p:sp>
        <p:nvSpPr>
          <p:cNvPr id="9" name="TextBox 8">
            <a:extLst>
              <a:ext uri="{FF2B5EF4-FFF2-40B4-BE49-F238E27FC236}">
                <a16:creationId xmlns:a16="http://schemas.microsoft.com/office/drawing/2014/main" id="{DE8F2F5B-E6F6-93C0-4C3D-5FD52364B70C}"/>
              </a:ext>
            </a:extLst>
          </p:cNvPr>
          <p:cNvSpPr txBox="1"/>
          <p:nvPr/>
        </p:nvSpPr>
        <p:spPr>
          <a:xfrm>
            <a:off x="9845964" y="1025236"/>
            <a:ext cx="1182254" cy="584775"/>
          </a:xfrm>
          <a:prstGeom prst="rect">
            <a:avLst/>
          </a:prstGeom>
          <a:noFill/>
        </p:spPr>
        <p:txBody>
          <a:bodyPr wrap="square" rtlCol="0">
            <a:spAutoFit/>
          </a:bodyPr>
          <a:lstStyle/>
          <a:p>
            <a:r>
              <a:rPr lang="en-US" sz="1600" dirty="0">
                <a:solidFill>
                  <a:srgbClr val="00B0F0"/>
                </a:solidFill>
              </a:rPr>
              <a:t>Present Location</a:t>
            </a:r>
            <a:endParaRPr lang="en-CA" sz="1600" dirty="0">
              <a:solidFill>
                <a:srgbClr val="00B0F0"/>
              </a:solidFill>
            </a:endParaRPr>
          </a:p>
        </p:txBody>
      </p:sp>
      <p:sp>
        <p:nvSpPr>
          <p:cNvPr id="10" name="Arrow: Left 9">
            <a:extLst>
              <a:ext uri="{FF2B5EF4-FFF2-40B4-BE49-F238E27FC236}">
                <a16:creationId xmlns:a16="http://schemas.microsoft.com/office/drawing/2014/main" id="{5622CA69-3C21-32E3-E880-33DC320B4A26}"/>
              </a:ext>
            </a:extLst>
          </p:cNvPr>
          <p:cNvSpPr/>
          <p:nvPr/>
        </p:nvSpPr>
        <p:spPr>
          <a:xfrm rot="-2520000">
            <a:off x="9641285" y="1603468"/>
            <a:ext cx="369454" cy="17549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2914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3745-31B9-4C2D-A5B2-4AC1D475BBF2}"/>
              </a:ext>
            </a:extLst>
          </p:cNvPr>
          <p:cNvSpPr>
            <a:spLocks noGrp="1"/>
          </p:cNvSpPr>
          <p:nvPr>
            <p:ph type="title"/>
          </p:nvPr>
        </p:nvSpPr>
        <p:spPr>
          <a:xfrm>
            <a:off x="715652" y="2486156"/>
            <a:ext cx="10515600" cy="1325563"/>
          </a:xfrm>
        </p:spPr>
        <p:txBody>
          <a:bodyPr/>
          <a:lstStyle/>
          <a:p>
            <a:pPr algn="ctr"/>
            <a:r>
              <a:rPr lang="en-CA" dirty="0">
                <a:solidFill>
                  <a:srgbClr val="0070C0"/>
                </a:solidFill>
              </a:rPr>
              <a:t>Questions?</a:t>
            </a:r>
          </a:p>
        </p:txBody>
      </p:sp>
    </p:spTree>
    <p:extLst>
      <p:ext uri="{BB962C8B-B14F-4D97-AF65-F5344CB8AC3E}">
        <p14:creationId xmlns:p14="http://schemas.microsoft.com/office/powerpoint/2010/main" val="619622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1CA9-546C-B721-1A98-89C0D29848A9}"/>
              </a:ext>
            </a:extLst>
          </p:cNvPr>
          <p:cNvSpPr>
            <a:spLocks noGrp="1"/>
          </p:cNvSpPr>
          <p:nvPr>
            <p:ph type="title"/>
          </p:nvPr>
        </p:nvSpPr>
        <p:spPr/>
        <p:txBody>
          <a:bodyPr/>
          <a:lstStyle/>
          <a:p>
            <a:pPr algn="ctr"/>
            <a:r>
              <a:rPr lang="en-CA" dirty="0">
                <a:solidFill>
                  <a:srgbClr val="0070C0"/>
                </a:solidFill>
              </a:rPr>
              <a:t>References</a:t>
            </a:r>
          </a:p>
        </p:txBody>
      </p:sp>
      <p:sp>
        <p:nvSpPr>
          <p:cNvPr id="3" name="Text Placeholder 2">
            <a:extLst>
              <a:ext uri="{FF2B5EF4-FFF2-40B4-BE49-F238E27FC236}">
                <a16:creationId xmlns:a16="http://schemas.microsoft.com/office/drawing/2014/main" id="{34B9920C-A6C8-716E-68FA-DB834EC13E4C}"/>
              </a:ext>
            </a:extLst>
          </p:cNvPr>
          <p:cNvSpPr>
            <a:spLocks noGrp="1"/>
          </p:cNvSpPr>
          <p:nvPr>
            <p:ph type="body" idx="1"/>
          </p:nvPr>
        </p:nvSpPr>
        <p:spPr>
          <a:xfrm>
            <a:off x="725865" y="1825625"/>
            <a:ext cx="10793690" cy="4351338"/>
          </a:xfrm>
        </p:spPr>
        <p:txBody>
          <a:bodyPr>
            <a:normAutofit lnSpcReduction="10000"/>
          </a:bodyPr>
          <a:lstStyle/>
          <a:p>
            <a:pPr marL="114300" indent="0" algn="l">
              <a:lnSpc>
                <a:spcPct val="100000"/>
              </a:lnSpc>
              <a:buNone/>
            </a:pPr>
            <a:r>
              <a:rPr lang="en-CA" sz="1600" dirty="0">
                <a:solidFill>
                  <a:srgbClr val="0070C0"/>
                </a:solidFill>
              </a:rPr>
              <a:t>-</a:t>
            </a:r>
            <a:r>
              <a:rPr lang="en-US" sz="1600" b="1" i="0" dirty="0">
                <a:solidFill>
                  <a:srgbClr val="0070C0"/>
                </a:solidFill>
                <a:effectLst/>
                <a:latin typeface="Söhne"/>
              </a:rPr>
              <a:t>"Algol-type Variable Binary Star Animation."</a:t>
            </a:r>
            <a:r>
              <a:rPr lang="en-US" sz="1600" b="0" i="0" dirty="0">
                <a:solidFill>
                  <a:srgbClr val="0070C0"/>
                </a:solidFill>
                <a:effectLst/>
                <a:latin typeface="Söhne"/>
              </a:rPr>
              <a:t> Wikimedia Commons, </a:t>
            </a:r>
            <a:r>
              <a:rPr lang="en-US" sz="1600" b="0" i="0" u="none" strike="noStrike" dirty="0">
                <a:solidFill>
                  <a:srgbClr val="0070C0"/>
                </a:solidFill>
                <a:effectLst/>
                <a:latin typeface="Söhne"/>
                <a:hlinkClick r:id="rId2">
                  <a:extLst>
                    <a:ext uri="{A12FA001-AC4F-418D-AE19-62706E023703}">
                      <ahyp:hlinkClr xmlns:ahyp="http://schemas.microsoft.com/office/drawing/2018/hyperlinkcolor" val="tx"/>
                    </a:ext>
                  </a:extLst>
                </a:hlinkClick>
              </a:rPr>
              <a:t>https://commons.wikimedia.org/wiki/File:Algol-type_variable_binary_star_animation_5.gif</a:t>
            </a:r>
            <a:r>
              <a:rPr lang="en-US" sz="1600" b="0" i="0" dirty="0">
                <a:solidFill>
                  <a:srgbClr val="0070C0"/>
                </a:solidFill>
                <a:effectLst/>
                <a:latin typeface="Söhne"/>
              </a:rPr>
              <a:t>. , </a:t>
            </a:r>
            <a:r>
              <a:rPr lang="fr-CA" sz="1600" b="0" i="0" dirty="0">
                <a:solidFill>
                  <a:srgbClr val="0070C0"/>
                </a:solidFill>
                <a:effectLst/>
                <a:latin typeface="Söhne"/>
              </a:rPr>
              <a:t>Creative Commons CC0 1.0 Universal Public Domain </a:t>
            </a:r>
            <a:r>
              <a:rPr lang="fr-CA" sz="1600" b="0" i="0" dirty="0" err="1">
                <a:solidFill>
                  <a:srgbClr val="0070C0"/>
                </a:solidFill>
                <a:effectLst/>
                <a:latin typeface="Söhne"/>
              </a:rPr>
              <a:t>Dedication</a:t>
            </a:r>
            <a:r>
              <a:rPr lang="en-CA" sz="1600" dirty="0">
                <a:solidFill>
                  <a:srgbClr val="0070C0"/>
                </a:solidFill>
              </a:rPr>
              <a:t>. </a:t>
            </a:r>
          </a:p>
          <a:p>
            <a:pPr marL="114300" indent="0">
              <a:lnSpc>
                <a:spcPct val="100000"/>
              </a:lnSpc>
              <a:buNone/>
            </a:pPr>
            <a:r>
              <a:rPr lang="en-CA" sz="1600" dirty="0">
                <a:solidFill>
                  <a:srgbClr val="0070C0"/>
                </a:solidFill>
              </a:rPr>
              <a:t>- </a:t>
            </a:r>
            <a:r>
              <a:rPr lang="en-US" sz="1600" b="1" i="0" dirty="0">
                <a:solidFill>
                  <a:srgbClr val="0070C0"/>
                </a:solidFill>
                <a:effectLst/>
                <a:latin typeface="Söhne"/>
              </a:rPr>
              <a:t>"Journey Through the Universe: Exploring Galaxies."</a:t>
            </a:r>
            <a:r>
              <a:rPr lang="en-US" sz="1600" b="0" i="0" dirty="0">
                <a:solidFill>
                  <a:srgbClr val="0070C0"/>
                </a:solidFill>
                <a:effectLst/>
                <a:latin typeface="Söhne"/>
              </a:rPr>
              <a:t> European Space Agency (ESA), </a:t>
            </a:r>
            <a:r>
              <a:rPr lang="en-US" sz="1600" b="0" i="0" u="none" strike="noStrike" dirty="0">
                <a:solidFill>
                  <a:srgbClr val="0070C0"/>
                </a:solidFill>
                <a:effectLst/>
                <a:latin typeface="Söhne"/>
                <a:hlinkClick r:id="rId3">
                  <a:extLst>
                    <a:ext uri="{A12FA001-AC4F-418D-AE19-62706E023703}">
                      <ahyp:hlinkClr xmlns:ahyp="http://schemas.microsoft.com/office/drawing/2018/hyperlinkcolor" val="tx"/>
                    </a:ext>
                  </a:extLst>
                </a:hlinkClick>
              </a:rPr>
              <a:t>https://esahubble.org/videos/heic1323j/</a:t>
            </a:r>
            <a:r>
              <a:rPr lang="en-US" sz="1600" b="0" i="0" dirty="0">
                <a:solidFill>
                  <a:srgbClr val="0070C0"/>
                </a:solidFill>
                <a:effectLst/>
                <a:latin typeface="Söhne"/>
              </a:rPr>
              <a:t>. </a:t>
            </a:r>
            <a:r>
              <a:rPr lang="en-CA" sz="1600" dirty="0">
                <a:solidFill>
                  <a:srgbClr val="0070C0"/>
                </a:solidFill>
              </a:rPr>
              <a:t>,</a:t>
            </a:r>
            <a:r>
              <a:rPr lang="en-US" sz="1600" dirty="0">
                <a:solidFill>
                  <a:srgbClr val="0070C0"/>
                </a:solidFill>
                <a:latin typeface="Roboto" panose="02000000000000000000" pitchFamily="2" charset="0"/>
                <a:hlinkClick r:id="rId4">
                  <a:extLst>
                    <a:ext uri="{A12FA001-AC4F-418D-AE19-62706E023703}">
                      <ahyp:hlinkClr xmlns:ahyp="http://schemas.microsoft.com/office/drawing/2018/hyperlinkcolor" val="tx"/>
                    </a:ext>
                  </a:extLst>
                </a:hlinkClick>
              </a:rPr>
              <a:t>Creative Commons Attribution license (reuse allowed)</a:t>
            </a:r>
            <a:endParaRPr lang="en-US" sz="1600" dirty="0">
              <a:solidFill>
                <a:srgbClr val="0070C0"/>
              </a:solidFill>
              <a:latin typeface="Roboto" panose="02000000000000000000" pitchFamily="2" charset="0"/>
            </a:endParaRPr>
          </a:p>
          <a:p>
            <a:pPr marL="114300" indent="0">
              <a:lnSpc>
                <a:spcPct val="100000"/>
              </a:lnSpc>
              <a:buNone/>
            </a:pPr>
            <a:r>
              <a:rPr lang="en-US" sz="1600" dirty="0">
                <a:solidFill>
                  <a:srgbClr val="0070C0"/>
                </a:solidFill>
                <a:latin typeface="Roboto" panose="02000000000000000000" pitchFamily="2" charset="0"/>
              </a:rPr>
              <a:t>- </a:t>
            </a:r>
            <a:r>
              <a:rPr lang="en-US" sz="1600" b="1" i="0" dirty="0">
                <a:solidFill>
                  <a:srgbClr val="0070C0"/>
                </a:solidFill>
                <a:effectLst/>
                <a:latin typeface="Söhne"/>
              </a:rPr>
              <a:t>"When Dead Stars Collide."</a:t>
            </a:r>
            <a:r>
              <a:rPr lang="en-US" sz="1600" b="0" i="0" dirty="0">
                <a:solidFill>
                  <a:srgbClr val="0070C0"/>
                </a:solidFill>
                <a:effectLst/>
                <a:latin typeface="Söhne"/>
              </a:rPr>
              <a:t> NASA Tumblr, </a:t>
            </a:r>
            <a:r>
              <a:rPr lang="en-US" sz="1600" b="0" i="0" u="none" strike="noStrike" dirty="0">
                <a:solidFill>
                  <a:srgbClr val="0070C0"/>
                </a:solidFill>
                <a:effectLst/>
                <a:latin typeface="Söhne"/>
                <a:hlinkClick r:id="rId5">
                  <a:extLst>
                    <a:ext uri="{A12FA001-AC4F-418D-AE19-62706E023703}">
                      <ahyp:hlinkClr xmlns:ahyp="http://schemas.microsoft.com/office/drawing/2018/hyperlinkcolor" val="tx"/>
                    </a:ext>
                  </a:extLst>
                </a:hlinkClick>
              </a:rPr>
              <a:t>https://nasa.tumblr.com/post/166466378849/when-dead-stars-collide</a:t>
            </a:r>
            <a:r>
              <a:rPr lang="en-US" sz="1600" b="0" i="0" dirty="0">
                <a:solidFill>
                  <a:srgbClr val="0070C0"/>
                </a:solidFill>
                <a:effectLst/>
                <a:latin typeface="Söhne"/>
              </a:rPr>
              <a:t>.</a:t>
            </a:r>
          </a:p>
          <a:p>
            <a:pPr marL="114300" indent="0">
              <a:lnSpc>
                <a:spcPct val="100000"/>
              </a:lnSpc>
              <a:buNone/>
            </a:pPr>
            <a:r>
              <a:rPr lang="en-US" sz="1600" dirty="0">
                <a:solidFill>
                  <a:srgbClr val="0070C0"/>
                </a:solidFill>
                <a:latin typeface="Söhne"/>
              </a:rPr>
              <a:t>- </a:t>
            </a:r>
            <a:r>
              <a:rPr lang="en-US" sz="1600" b="1" dirty="0">
                <a:solidFill>
                  <a:srgbClr val="0070C0"/>
                </a:solidFill>
                <a:latin typeface="Söhne"/>
              </a:rPr>
              <a:t>The Sun</a:t>
            </a:r>
            <a:r>
              <a:rPr lang="en-US" sz="1600" b="1" i="0" dirty="0">
                <a:solidFill>
                  <a:srgbClr val="0070C0"/>
                </a:solidFill>
                <a:effectLst/>
                <a:latin typeface="Söhne"/>
              </a:rPr>
              <a:t>.</a:t>
            </a:r>
            <a:r>
              <a:rPr lang="en-US" sz="1600" b="0" i="0" dirty="0">
                <a:solidFill>
                  <a:srgbClr val="0070C0"/>
                </a:solidFill>
                <a:effectLst/>
                <a:latin typeface="Söhne"/>
              </a:rPr>
              <a:t> NASA Science, </a:t>
            </a:r>
            <a:r>
              <a:rPr lang="en-US" sz="1600" b="0" i="0" u="none" strike="noStrike" dirty="0">
                <a:solidFill>
                  <a:srgbClr val="0070C0"/>
                </a:solidFill>
                <a:effectLst/>
                <a:latin typeface="Söhne"/>
                <a:hlinkClick r:id="rId6">
                  <a:extLst>
                    <a:ext uri="{A12FA001-AC4F-418D-AE19-62706E023703}">
                      <ahyp:hlinkClr xmlns:ahyp="http://schemas.microsoft.com/office/drawing/2018/hyperlinkcolor" val="tx"/>
                    </a:ext>
                  </a:extLst>
                </a:hlinkClick>
              </a:rPr>
              <a:t>https://science.nasa.gov/gallery/the-sun/</a:t>
            </a:r>
            <a:r>
              <a:rPr lang="en-US" sz="1600" b="0" i="0" dirty="0">
                <a:solidFill>
                  <a:srgbClr val="0070C0"/>
                </a:solidFill>
                <a:effectLst/>
                <a:latin typeface="Söhne"/>
              </a:rPr>
              <a:t>.</a:t>
            </a:r>
          </a:p>
          <a:p>
            <a:pPr marL="114300" indent="0">
              <a:lnSpc>
                <a:spcPct val="100000"/>
              </a:lnSpc>
              <a:buNone/>
            </a:pPr>
            <a:r>
              <a:rPr lang="en-US" sz="1600" dirty="0">
                <a:solidFill>
                  <a:srgbClr val="0070C0"/>
                </a:solidFill>
                <a:latin typeface="Söhne"/>
              </a:rPr>
              <a:t>- </a:t>
            </a:r>
            <a:r>
              <a:rPr lang="en-US" sz="1600" b="1" dirty="0">
                <a:solidFill>
                  <a:srgbClr val="0070C0"/>
                </a:solidFill>
                <a:latin typeface="Söhne"/>
              </a:rPr>
              <a:t>Cepheid Variable Stars</a:t>
            </a:r>
            <a:r>
              <a:rPr lang="en-US" sz="1600" b="1" i="0" dirty="0">
                <a:solidFill>
                  <a:srgbClr val="0070C0"/>
                </a:solidFill>
                <a:effectLst/>
                <a:latin typeface="Söhne"/>
              </a:rPr>
              <a:t>.</a:t>
            </a:r>
            <a:r>
              <a:rPr lang="en-US" sz="1600" b="0" i="0" dirty="0">
                <a:solidFill>
                  <a:srgbClr val="0070C0"/>
                </a:solidFill>
                <a:effectLst/>
                <a:latin typeface="Söhne"/>
              </a:rPr>
              <a:t> ESA Science Images, </a:t>
            </a:r>
            <a:r>
              <a:rPr lang="en-US" sz="1600" b="0" i="0" u="none" strike="noStrike" dirty="0">
                <a:solidFill>
                  <a:srgbClr val="0070C0"/>
                </a:solidFill>
                <a:effectLst/>
                <a:latin typeface="Söhne"/>
                <a:hlinkClick r:id="rId7">
                  <a:extLst>
                    <a:ext uri="{A12FA001-AC4F-418D-AE19-62706E023703}">
                      <ahyp:hlinkClr xmlns:ahyp="http://schemas.microsoft.com/office/drawing/2018/hyperlinkcolor" val="tx"/>
                    </a:ext>
                  </a:extLst>
                </a:hlinkClick>
              </a:rPr>
              <a:t>https://sci.esa.int/sci-images/20/cepheid-variables.jpg</a:t>
            </a:r>
            <a:r>
              <a:rPr lang="en-US" sz="1600" b="0" i="0" dirty="0">
                <a:solidFill>
                  <a:srgbClr val="0070C0"/>
                </a:solidFill>
                <a:effectLst/>
                <a:latin typeface="Söhne"/>
              </a:rPr>
              <a:t>.</a:t>
            </a:r>
          </a:p>
          <a:p>
            <a:pPr marL="114300" indent="0" algn="l">
              <a:lnSpc>
                <a:spcPct val="100000"/>
              </a:lnSpc>
              <a:buNone/>
            </a:pPr>
            <a:r>
              <a:rPr lang="en-US" sz="1600" dirty="0">
                <a:solidFill>
                  <a:srgbClr val="0070C0"/>
                </a:solidFill>
                <a:latin typeface="Söhne"/>
              </a:rPr>
              <a:t>- </a:t>
            </a:r>
            <a:r>
              <a:rPr lang="en-US" sz="1600" b="1" i="0" dirty="0">
                <a:solidFill>
                  <a:srgbClr val="0070C0"/>
                </a:solidFill>
                <a:effectLst/>
                <a:latin typeface="Söhne"/>
              </a:rPr>
              <a:t>"The Instability Strip."</a:t>
            </a:r>
            <a:r>
              <a:rPr lang="en-US" sz="1600" b="0" i="0" dirty="0">
                <a:solidFill>
                  <a:srgbClr val="0070C0"/>
                </a:solidFill>
                <a:effectLst/>
                <a:latin typeface="Söhne"/>
              </a:rPr>
              <a:t> </a:t>
            </a:r>
            <a:r>
              <a:rPr lang="en-US" sz="1600" b="0" i="0" dirty="0" err="1">
                <a:solidFill>
                  <a:srgbClr val="0070C0"/>
                </a:solidFill>
                <a:effectLst/>
                <a:latin typeface="Söhne"/>
              </a:rPr>
              <a:t>SlidePlayer</a:t>
            </a:r>
            <a:r>
              <a:rPr lang="en-US" sz="1600" b="0" i="0" dirty="0">
                <a:solidFill>
                  <a:srgbClr val="0070C0"/>
                </a:solidFill>
                <a:effectLst/>
                <a:latin typeface="Söhne"/>
              </a:rPr>
              <a:t>, </a:t>
            </a:r>
            <a:r>
              <a:rPr lang="en-US" sz="1600" b="0" i="0" u="none" strike="noStrike" dirty="0">
                <a:solidFill>
                  <a:srgbClr val="0070C0"/>
                </a:solidFill>
                <a:effectLst/>
                <a:latin typeface="Söhne"/>
                <a:hlinkClick r:id="rId8">
                  <a:extLst>
                    <a:ext uri="{A12FA001-AC4F-418D-AE19-62706E023703}">
                      <ahyp:hlinkClr xmlns:ahyp="http://schemas.microsoft.com/office/drawing/2018/hyperlinkcolor" val="tx"/>
                    </a:ext>
                  </a:extLst>
                </a:hlinkClick>
              </a:rPr>
              <a:t>https://slideplayer.com/slide/5752524/19/images/44/%C2%A9+2004+Pearson+Education+Inc.%2C+publishing+as+Addison-Wesley.jpg</a:t>
            </a:r>
            <a:r>
              <a:rPr lang="en-US" sz="1600" b="0" i="0" dirty="0">
                <a:solidFill>
                  <a:srgbClr val="0070C0"/>
                </a:solidFill>
                <a:effectLst/>
                <a:latin typeface="Söhne"/>
              </a:rPr>
              <a:t>. , Copyright © 2004 Pearson Education Inc., publishing as Addison-Wesley.</a:t>
            </a:r>
          </a:p>
          <a:p>
            <a:pPr marL="114300" indent="0" algn="l">
              <a:lnSpc>
                <a:spcPct val="100000"/>
              </a:lnSpc>
              <a:buNone/>
            </a:pPr>
            <a:r>
              <a:rPr lang="en-US" sz="1600" dirty="0">
                <a:solidFill>
                  <a:srgbClr val="0070C0"/>
                </a:solidFill>
                <a:latin typeface="Söhne"/>
              </a:rPr>
              <a:t>- "Webb's First Deep Field." NASA/ESA/CSA/</a:t>
            </a:r>
            <a:r>
              <a:rPr lang="en-US" sz="1600" dirty="0" err="1">
                <a:solidFill>
                  <a:srgbClr val="0070C0"/>
                </a:solidFill>
                <a:latin typeface="Söhne"/>
              </a:rPr>
              <a:t>STScI</a:t>
            </a:r>
            <a:r>
              <a:rPr lang="en-US" sz="1600" dirty="0">
                <a:solidFill>
                  <a:srgbClr val="0070C0"/>
                </a:solidFill>
                <a:latin typeface="Söhne"/>
              </a:rPr>
              <a:t>. Astronomy.com, https://www.astronomy.com/wp-content/uploads/sites/2/2023/03/Webbs_First_Deep_Field.jpg?resize=600%2C450.</a:t>
            </a:r>
            <a:br>
              <a:rPr lang="en-US" sz="1600" dirty="0">
                <a:solidFill>
                  <a:srgbClr val="0070C0"/>
                </a:solidFill>
              </a:rPr>
            </a:br>
            <a:br>
              <a:rPr lang="en-US" sz="1600" dirty="0">
                <a:solidFill>
                  <a:srgbClr val="0070C0"/>
                </a:solidFill>
              </a:rPr>
            </a:br>
            <a:endParaRPr lang="en-CA" sz="1600" dirty="0">
              <a:solidFill>
                <a:srgbClr val="0070C0"/>
              </a:solidFill>
            </a:endParaRPr>
          </a:p>
        </p:txBody>
      </p:sp>
    </p:spTree>
    <p:extLst>
      <p:ext uri="{BB962C8B-B14F-4D97-AF65-F5344CB8AC3E}">
        <p14:creationId xmlns:p14="http://schemas.microsoft.com/office/powerpoint/2010/main" val="1406830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1A7D-5B63-DA11-121C-1FBE65A3DC2B}"/>
              </a:ext>
            </a:extLst>
          </p:cNvPr>
          <p:cNvSpPr>
            <a:spLocks noGrp="1"/>
          </p:cNvSpPr>
          <p:nvPr>
            <p:ph type="title"/>
          </p:nvPr>
        </p:nvSpPr>
        <p:spPr>
          <a:xfrm>
            <a:off x="502508" y="472930"/>
            <a:ext cx="4679092" cy="746270"/>
          </a:xfrm>
        </p:spPr>
        <p:txBody>
          <a:bodyPr>
            <a:normAutofit/>
          </a:bodyPr>
          <a:lstStyle/>
          <a:p>
            <a:pPr algn="ctr"/>
            <a:r>
              <a:rPr lang="en-CA" dirty="0">
                <a:solidFill>
                  <a:srgbClr val="00B0F0"/>
                </a:solidFill>
              </a:rPr>
              <a:t>The Sun – A Single Star</a:t>
            </a:r>
          </a:p>
        </p:txBody>
      </p:sp>
      <p:sp>
        <p:nvSpPr>
          <p:cNvPr id="5" name="TextBox 4">
            <a:extLst>
              <a:ext uri="{FF2B5EF4-FFF2-40B4-BE49-F238E27FC236}">
                <a16:creationId xmlns:a16="http://schemas.microsoft.com/office/drawing/2014/main" id="{633EF74E-2BE5-72DB-933F-20EC909543DC}"/>
              </a:ext>
            </a:extLst>
          </p:cNvPr>
          <p:cNvSpPr txBox="1"/>
          <p:nvPr/>
        </p:nvSpPr>
        <p:spPr>
          <a:xfrm>
            <a:off x="5865340" y="634425"/>
            <a:ext cx="5313406" cy="584775"/>
          </a:xfrm>
          <a:prstGeom prst="rect">
            <a:avLst/>
          </a:prstGeom>
          <a:noFill/>
        </p:spPr>
        <p:txBody>
          <a:bodyPr wrap="square" rtlCol="0">
            <a:spAutoFit/>
          </a:bodyPr>
          <a:lstStyle/>
          <a:p>
            <a:pPr algn="ctr"/>
            <a:r>
              <a:rPr lang="en-CA" sz="3200" dirty="0">
                <a:solidFill>
                  <a:srgbClr val="00B0F0"/>
                </a:solidFill>
              </a:rPr>
              <a:t>A Binary Star System </a:t>
            </a:r>
          </a:p>
        </p:txBody>
      </p:sp>
      <p:pic>
        <p:nvPicPr>
          <p:cNvPr id="1028" name="Picture 4" descr="The sun looks like it's doing a somersault in this dizzying GIF from NASA |  Mashable">
            <a:extLst>
              <a:ext uri="{FF2B5EF4-FFF2-40B4-BE49-F238E27FC236}">
                <a16:creationId xmlns:a16="http://schemas.microsoft.com/office/drawing/2014/main" id="{8F0DDC3C-2EE5-642E-19B7-64DC23D1A3D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4242" y="2354262"/>
            <a:ext cx="3188687" cy="31886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EC5E737F-508A-8938-CED7-FAE02CF9BDA5}"/>
              </a:ext>
            </a:extLst>
          </p:cNvPr>
          <p:cNvCxnSpPr/>
          <p:nvPr/>
        </p:nvCxnSpPr>
        <p:spPr>
          <a:xfrm>
            <a:off x="5684828" y="0"/>
            <a:ext cx="90616"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440A1EC-1CA9-A510-A7B4-1DE7E95509B1}"/>
              </a:ext>
            </a:extLst>
          </p:cNvPr>
          <p:cNvSpPr txBox="1"/>
          <p:nvPr/>
        </p:nvSpPr>
        <p:spPr>
          <a:xfrm>
            <a:off x="8470432" y="6627891"/>
            <a:ext cx="1402080" cy="215444"/>
          </a:xfrm>
          <a:prstGeom prst="rect">
            <a:avLst/>
          </a:prstGeom>
          <a:noFill/>
        </p:spPr>
        <p:txBody>
          <a:bodyPr wrap="square" rtlCol="0">
            <a:spAutoFit/>
          </a:bodyPr>
          <a:lstStyle/>
          <a:p>
            <a:r>
              <a:rPr lang="en-CA" sz="800" dirty="0">
                <a:solidFill>
                  <a:schemeClr val="tx1">
                    <a:lumMod val="75000"/>
                    <a:lumOff val="25000"/>
                  </a:schemeClr>
                </a:solidFill>
              </a:rPr>
              <a:t>Credits: </a:t>
            </a:r>
            <a:r>
              <a:rPr lang="en-CA" sz="800" dirty="0" err="1">
                <a:solidFill>
                  <a:schemeClr val="tx1">
                    <a:lumMod val="75000"/>
                    <a:lumOff val="25000"/>
                  </a:schemeClr>
                </a:solidFill>
              </a:rPr>
              <a:t>WikiComms</a:t>
            </a:r>
            <a:endParaRPr lang="en-CA" sz="800" dirty="0">
              <a:solidFill>
                <a:schemeClr val="tx1">
                  <a:lumMod val="75000"/>
                  <a:lumOff val="25000"/>
                </a:schemeClr>
              </a:solidFill>
            </a:endParaRPr>
          </a:p>
        </p:txBody>
      </p:sp>
      <p:sp>
        <p:nvSpPr>
          <p:cNvPr id="9" name="TextBox 8">
            <a:extLst>
              <a:ext uri="{FF2B5EF4-FFF2-40B4-BE49-F238E27FC236}">
                <a16:creationId xmlns:a16="http://schemas.microsoft.com/office/drawing/2014/main" id="{FC17BA19-8FF8-7A09-A479-AEEDBD0790E6}"/>
              </a:ext>
            </a:extLst>
          </p:cNvPr>
          <p:cNvSpPr txBox="1"/>
          <p:nvPr/>
        </p:nvSpPr>
        <p:spPr>
          <a:xfrm>
            <a:off x="2037545" y="6642556"/>
            <a:ext cx="1402080" cy="215444"/>
          </a:xfrm>
          <a:prstGeom prst="rect">
            <a:avLst/>
          </a:prstGeom>
          <a:noFill/>
        </p:spPr>
        <p:txBody>
          <a:bodyPr wrap="square" rtlCol="0">
            <a:spAutoFit/>
          </a:bodyPr>
          <a:lstStyle/>
          <a:p>
            <a:r>
              <a:rPr lang="en-CA" sz="800" dirty="0">
                <a:solidFill>
                  <a:schemeClr val="tx1">
                    <a:lumMod val="75000"/>
                    <a:lumOff val="25000"/>
                  </a:schemeClr>
                </a:solidFill>
              </a:rPr>
              <a:t>Credits: NASA</a:t>
            </a:r>
          </a:p>
        </p:txBody>
      </p:sp>
      <p:pic>
        <p:nvPicPr>
          <p:cNvPr id="6" name="Google Shape;107;g25bbe092601_0_0">
            <a:extLst>
              <a:ext uri="{FF2B5EF4-FFF2-40B4-BE49-F238E27FC236}">
                <a16:creationId xmlns:a16="http://schemas.microsoft.com/office/drawing/2014/main" id="{648E6A80-4A90-88A4-E2AF-A2BEF0295A79}"/>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78671" y="2354262"/>
            <a:ext cx="5599101" cy="3546917"/>
          </a:xfrm>
          <a:prstGeom prst="rect">
            <a:avLst/>
          </a:prstGeom>
          <a:noFill/>
          <a:ln>
            <a:noFill/>
          </a:ln>
        </p:spPr>
      </p:pic>
    </p:spTree>
    <p:extLst>
      <p:ext uri="{BB962C8B-B14F-4D97-AF65-F5344CB8AC3E}">
        <p14:creationId xmlns:p14="http://schemas.microsoft.com/office/powerpoint/2010/main" val="3160965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5bbe092601_0_0"/>
          <p:cNvSpPr txBox="1">
            <a:spLocks noGrp="1"/>
          </p:cNvSpPr>
          <p:nvPr>
            <p:ph type="title"/>
          </p:nvPr>
        </p:nvSpPr>
        <p:spPr>
          <a:xfrm>
            <a:off x="655267" y="287848"/>
            <a:ext cx="10683428" cy="1433744"/>
          </a:xfrm>
          <a:prstGeom prst="rect">
            <a:avLst/>
          </a:prstGeom>
          <a:solidFill>
            <a:schemeClr val="dk1"/>
          </a:solidFill>
          <a:ln w="9525" cap="flat" cmpd="sng">
            <a:noFill/>
            <a:prstDash val="solid"/>
            <a:round/>
            <a:headEnd type="none" w="sm" len="sm"/>
            <a:tailEnd type="none" w="sm" len="sm"/>
          </a:ln>
        </p:spPr>
        <p:txBody>
          <a:bodyPr spcFirstLastPara="1" wrap="square" lIns="91425" tIns="45700" rIns="91425" bIns="45700" anchor="ctr" anchorCtr="0">
            <a:normAutofit/>
          </a:bodyPr>
          <a:lstStyle/>
          <a:p>
            <a:pPr marL="0" lvl="0" indent="0" algn="ctr" rtl="0">
              <a:spcBef>
                <a:spcPts val="0"/>
              </a:spcBef>
              <a:spcAft>
                <a:spcPts val="0"/>
              </a:spcAft>
              <a:buNone/>
            </a:pPr>
            <a:r>
              <a:rPr lang="en-CA" sz="4400" dirty="0">
                <a:solidFill>
                  <a:srgbClr val="00B0F0"/>
                </a:solidFill>
              </a:rPr>
              <a:t>A Binary Star Systems</a:t>
            </a:r>
            <a:endParaRPr sz="4400" dirty="0">
              <a:solidFill>
                <a:srgbClr val="00B0F0"/>
              </a:solidFill>
            </a:endParaRPr>
          </a:p>
        </p:txBody>
      </p:sp>
      <p:sp>
        <p:nvSpPr>
          <p:cNvPr id="3" name="Text Placeholder 1">
            <a:extLst>
              <a:ext uri="{FF2B5EF4-FFF2-40B4-BE49-F238E27FC236}">
                <a16:creationId xmlns:a16="http://schemas.microsoft.com/office/drawing/2014/main" id="{5F9D97B9-06D4-B459-3019-F331433900F0}"/>
              </a:ext>
            </a:extLst>
          </p:cNvPr>
          <p:cNvSpPr>
            <a:spLocks noGrp="1"/>
          </p:cNvSpPr>
          <p:nvPr>
            <p:ph type="body" idx="1"/>
          </p:nvPr>
        </p:nvSpPr>
        <p:spPr>
          <a:xfrm>
            <a:off x="7199869" y="2471351"/>
            <a:ext cx="4865510" cy="2463113"/>
          </a:xfrm>
        </p:spPr>
        <p:txBody>
          <a:bodyPr>
            <a:normAutofit/>
          </a:bodyPr>
          <a:lstStyle/>
          <a:p>
            <a:pPr marL="514350" indent="-285750">
              <a:buFont typeface="Arial" panose="020B0604020202020204" pitchFamily="34" charset="0"/>
              <a:buChar char="•"/>
            </a:pPr>
            <a:r>
              <a:rPr lang="en-US" sz="3200" dirty="0">
                <a:solidFill>
                  <a:srgbClr val="00B0F0"/>
                </a:solidFill>
              </a:rPr>
              <a:t>Stars in a binary system are supposed to have the same age.</a:t>
            </a:r>
          </a:p>
        </p:txBody>
      </p:sp>
      <p:pic>
        <p:nvPicPr>
          <p:cNvPr id="4" name="Google Shape;107;g25bbe092601_0_0">
            <a:extLst>
              <a:ext uri="{FF2B5EF4-FFF2-40B4-BE49-F238E27FC236}">
                <a16:creationId xmlns:a16="http://schemas.microsoft.com/office/drawing/2014/main" id="{DF3BB610-8370-E275-DF04-FCCCE89A0479}"/>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55267" y="2128019"/>
            <a:ext cx="5599101" cy="3546917"/>
          </a:xfrm>
          <a:prstGeom prst="rect">
            <a:avLst/>
          </a:prstGeom>
          <a:noFill/>
          <a:ln>
            <a:noFill/>
          </a:ln>
        </p:spPr>
      </p:pic>
    </p:spTree>
    <p:extLst>
      <p:ext uri="{BB962C8B-B14F-4D97-AF65-F5344CB8AC3E}">
        <p14:creationId xmlns:p14="http://schemas.microsoft.com/office/powerpoint/2010/main" val="58708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5bbe092601_0_0"/>
          <p:cNvSpPr txBox="1">
            <a:spLocks noGrp="1"/>
          </p:cNvSpPr>
          <p:nvPr>
            <p:ph type="title"/>
          </p:nvPr>
        </p:nvSpPr>
        <p:spPr>
          <a:xfrm>
            <a:off x="608968" y="33205"/>
            <a:ext cx="10683428" cy="1433744"/>
          </a:xfrm>
          <a:prstGeom prst="rect">
            <a:avLst/>
          </a:prstGeom>
          <a:solidFill>
            <a:schemeClr val="dk1"/>
          </a:solidFill>
          <a:ln w="9525" cap="flat" cmpd="sng">
            <a:noFill/>
            <a:prstDash val="solid"/>
            <a:round/>
            <a:headEnd type="none" w="sm" len="sm"/>
            <a:tailEnd type="none" w="sm" len="sm"/>
          </a:ln>
        </p:spPr>
        <p:txBody>
          <a:bodyPr spcFirstLastPara="1" wrap="square" lIns="91425" tIns="45700" rIns="91425" bIns="45700" anchor="ctr" anchorCtr="0">
            <a:normAutofit/>
          </a:bodyPr>
          <a:lstStyle/>
          <a:p>
            <a:pPr marL="0" lvl="0" indent="0" algn="ctr" rtl="0">
              <a:spcBef>
                <a:spcPts val="0"/>
              </a:spcBef>
              <a:spcAft>
                <a:spcPts val="0"/>
              </a:spcAft>
              <a:buNone/>
            </a:pPr>
            <a:r>
              <a:rPr lang="en-CA" sz="3600" dirty="0">
                <a:solidFill>
                  <a:srgbClr val="00B0F0"/>
                </a:solidFill>
              </a:rPr>
              <a:t>Binary Star Systems and Age Discrepancy</a:t>
            </a:r>
            <a:endParaRPr sz="3600" dirty="0">
              <a:solidFill>
                <a:srgbClr val="00B0F0"/>
              </a:solidFill>
            </a:endParaRPr>
          </a:p>
        </p:txBody>
      </p:sp>
      <p:sp>
        <p:nvSpPr>
          <p:cNvPr id="2" name="Text Placeholder 1">
            <a:extLst>
              <a:ext uri="{FF2B5EF4-FFF2-40B4-BE49-F238E27FC236}">
                <a16:creationId xmlns:a16="http://schemas.microsoft.com/office/drawing/2014/main" id="{FBE9DCEE-8AB0-7D56-110C-C2145963FE09}"/>
              </a:ext>
            </a:extLst>
          </p:cNvPr>
          <p:cNvSpPr>
            <a:spLocks noGrp="1"/>
          </p:cNvSpPr>
          <p:nvPr>
            <p:ph type="body" idx="1"/>
          </p:nvPr>
        </p:nvSpPr>
        <p:spPr>
          <a:xfrm>
            <a:off x="6013622" y="1903200"/>
            <a:ext cx="6027044" cy="3253687"/>
          </a:xfrm>
        </p:spPr>
        <p:txBody>
          <a:bodyPr>
            <a:normAutofit/>
          </a:bodyPr>
          <a:lstStyle/>
          <a:p>
            <a:pPr marL="514350" indent="-285750">
              <a:buFont typeface="Arial" panose="020B0604020202020204" pitchFamily="34" charset="0"/>
              <a:buChar char="•"/>
            </a:pPr>
            <a:r>
              <a:rPr lang="en-US" sz="3200" dirty="0">
                <a:solidFill>
                  <a:srgbClr val="00B0F0"/>
                </a:solidFill>
              </a:rPr>
              <a:t>Some of them do not!</a:t>
            </a:r>
          </a:p>
          <a:p>
            <a:pPr marL="514350" indent="-285750">
              <a:buFont typeface="Arial" panose="020B0604020202020204" pitchFamily="34" charset="0"/>
              <a:buChar char="•"/>
            </a:pPr>
            <a:endParaRPr lang="en-US" sz="3200" dirty="0">
              <a:solidFill>
                <a:srgbClr val="00B0F0"/>
              </a:solidFill>
            </a:endParaRPr>
          </a:p>
          <a:p>
            <a:pPr marL="514350" indent="-285750">
              <a:buFont typeface="Arial" panose="020B0604020202020204" pitchFamily="34" charset="0"/>
              <a:buChar char="•"/>
            </a:pPr>
            <a:r>
              <a:rPr lang="en-US" sz="3200" dirty="0">
                <a:solidFill>
                  <a:srgbClr val="00B0F0"/>
                </a:solidFill>
              </a:rPr>
              <a:t>Including the star systems that we investigate namely: SV Persei , RW Cameopardalis , and KN Cen</a:t>
            </a:r>
            <a:endParaRPr lang="en-CA" sz="3200" dirty="0">
              <a:solidFill>
                <a:srgbClr val="00B0F0"/>
              </a:solidFill>
            </a:endParaRPr>
          </a:p>
        </p:txBody>
      </p:sp>
      <p:pic>
        <p:nvPicPr>
          <p:cNvPr id="4" name="Google Shape;107;g25bbe092601_0_0">
            <a:extLst>
              <a:ext uri="{FF2B5EF4-FFF2-40B4-BE49-F238E27FC236}">
                <a16:creationId xmlns:a16="http://schemas.microsoft.com/office/drawing/2014/main" id="{E084C65C-E504-ABA5-2BC6-EFA3C4C83229}"/>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96899" y="2373116"/>
            <a:ext cx="5599101" cy="35469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41501C-AD45-EE1E-F1EE-E44D676825FD}"/>
              </a:ext>
            </a:extLst>
          </p:cNvPr>
          <p:cNvSpPr txBox="1"/>
          <p:nvPr/>
        </p:nvSpPr>
        <p:spPr>
          <a:xfrm>
            <a:off x="535459" y="676180"/>
            <a:ext cx="10824519" cy="830997"/>
          </a:xfrm>
          <a:prstGeom prst="rect">
            <a:avLst/>
          </a:prstGeom>
          <a:noFill/>
        </p:spPr>
        <p:txBody>
          <a:bodyPr wrap="square" rtlCol="0">
            <a:spAutoFit/>
          </a:bodyPr>
          <a:lstStyle/>
          <a:p>
            <a:pPr algn="ctr"/>
            <a:r>
              <a:rPr lang="en-CA" sz="4800" dirty="0">
                <a:solidFill>
                  <a:srgbClr val="0070C0"/>
                </a:solidFill>
              </a:rPr>
              <a:t>Goal: Resolving this Age Discrepancy</a:t>
            </a:r>
          </a:p>
        </p:txBody>
      </p:sp>
      <p:pic>
        <p:nvPicPr>
          <p:cNvPr id="2" name="Google Shape;107;g25bbe092601_0_0">
            <a:extLst>
              <a:ext uri="{FF2B5EF4-FFF2-40B4-BE49-F238E27FC236}">
                <a16:creationId xmlns:a16="http://schemas.microsoft.com/office/drawing/2014/main" id="{7BA5E6FC-7ADF-3D39-86E3-5D0FF90D396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942341" y="2184579"/>
            <a:ext cx="6918855" cy="3792014"/>
          </a:xfrm>
          <a:prstGeom prst="rect">
            <a:avLst/>
          </a:prstGeom>
          <a:noFill/>
          <a:ln>
            <a:noFill/>
          </a:ln>
        </p:spPr>
      </p:pic>
    </p:spTree>
    <p:extLst>
      <p:ext uri="{BB962C8B-B14F-4D97-AF65-F5344CB8AC3E}">
        <p14:creationId xmlns:p14="http://schemas.microsoft.com/office/powerpoint/2010/main" val="85391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4" descr="Levage Lalphabétisation étagère triple star system matière avare pas"/>
          <p:cNvPicPr preferRelativeResize="0"/>
          <p:nvPr/>
        </p:nvPicPr>
        <p:blipFill rotWithShape="1">
          <a:blip r:embed="rId3" cstate="email">
            <a:alphaModFix/>
            <a:extLst>
              <a:ext uri="{28A0092B-C50C-407E-A947-70E740481C1C}">
                <a14:useLocalDpi xmlns:a14="http://schemas.microsoft.com/office/drawing/2010/main"/>
              </a:ext>
            </a:extLst>
          </a:blip>
          <a:srcRect t="27157" b="8309"/>
          <a:stretch/>
        </p:blipFill>
        <p:spPr>
          <a:xfrm>
            <a:off x="3669311" y="2155594"/>
            <a:ext cx="4853377" cy="3296900"/>
          </a:xfrm>
          <a:prstGeom prst="rect">
            <a:avLst/>
          </a:prstGeom>
          <a:noFill/>
          <a:ln>
            <a:noFill/>
          </a:ln>
        </p:spPr>
      </p:pic>
      <p:sp>
        <p:nvSpPr>
          <p:cNvPr id="2" name="TextBox 1">
            <a:extLst>
              <a:ext uri="{FF2B5EF4-FFF2-40B4-BE49-F238E27FC236}">
                <a16:creationId xmlns:a16="http://schemas.microsoft.com/office/drawing/2014/main" id="{E5DB2215-D96C-FBC6-C8A9-76C3EBAC9543}"/>
              </a:ext>
            </a:extLst>
          </p:cNvPr>
          <p:cNvSpPr txBox="1"/>
          <p:nvPr/>
        </p:nvSpPr>
        <p:spPr>
          <a:xfrm>
            <a:off x="692459" y="478593"/>
            <a:ext cx="10290698" cy="769441"/>
          </a:xfrm>
          <a:prstGeom prst="rect">
            <a:avLst/>
          </a:prstGeom>
          <a:noFill/>
        </p:spPr>
        <p:txBody>
          <a:bodyPr wrap="square" rtlCol="0">
            <a:spAutoFit/>
          </a:bodyPr>
          <a:lstStyle/>
          <a:p>
            <a:pPr algn="ctr"/>
            <a:r>
              <a:rPr lang="en-US" sz="4400" dirty="0">
                <a:solidFill>
                  <a:srgbClr val="00B0F0"/>
                </a:solidFill>
              </a:rPr>
              <a:t>A Hierarchical Triplet</a:t>
            </a:r>
            <a:endParaRPr lang="en-CA" sz="4400" dirty="0">
              <a:solidFill>
                <a:srgbClr val="00B0F0"/>
              </a:solidFill>
            </a:endParaRPr>
          </a:p>
        </p:txBody>
      </p:sp>
      <p:sp>
        <p:nvSpPr>
          <p:cNvPr id="3" name="TextBox 2">
            <a:extLst>
              <a:ext uri="{FF2B5EF4-FFF2-40B4-BE49-F238E27FC236}">
                <a16:creationId xmlns:a16="http://schemas.microsoft.com/office/drawing/2014/main" id="{528C15F2-183B-B990-1E4F-ADA2FF05931E}"/>
              </a:ext>
            </a:extLst>
          </p:cNvPr>
          <p:cNvSpPr txBox="1"/>
          <p:nvPr/>
        </p:nvSpPr>
        <p:spPr>
          <a:xfrm>
            <a:off x="3669310" y="5987537"/>
            <a:ext cx="2426689" cy="52322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sz="2800" dirty="0">
                <a:solidFill>
                  <a:srgbClr val="00B0F0"/>
                </a:solidFill>
              </a:rPr>
              <a:t>Inner Binaries</a:t>
            </a:r>
            <a:endParaRPr lang="en-CA" sz="2800" dirty="0">
              <a:solidFill>
                <a:srgbClr val="00B0F0"/>
              </a:solidFill>
            </a:endParaRPr>
          </a:p>
        </p:txBody>
      </p:sp>
      <p:sp>
        <p:nvSpPr>
          <p:cNvPr id="4" name="Arrow: Up 3">
            <a:extLst>
              <a:ext uri="{FF2B5EF4-FFF2-40B4-BE49-F238E27FC236}">
                <a16:creationId xmlns:a16="http://schemas.microsoft.com/office/drawing/2014/main" id="{FF77EA06-19C8-F47F-DAC1-75DF8B0E440A}"/>
              </a:ext>
            </a:extLst>
          </p:cNvPr>
          <p:cNvSpPr/>
          <p:nvPr/>
        </p:nvSpPr>
        <p:spPr>
          <a:xfrm>
            <a:off x="4509856" y="5514313"/>
            <a:ext cx="257453" cy="346664"/>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solidFill>
                <a:srgbClr val="00B0F0"/>
              </a:solidFill>
            </a:endParaRPr>
          </a:p>
        </p:txBody>
      </p:sp>
      <p:sp>
        <p:nvSpPr>
          <p:cNvPr id="5" name="TextBox 4">
            <a:extLst>
              <a:ext uri="{FF2B5EF4-FFF2-40B4-BE49-F238E27FC236}">
                <a16:creationId xmlns:a16="http://schemas.microsoft.com/office/drawing/2014/main" id="{364A3A74-AEE1-F0E4-4C5B-FB4629B77903}"/>
              </a:ext>
            </a:extLst>
          </p:cNvPr>
          <p:cNvSpPr txBox="1"/>
          <p:nvPr/>
        </p:nvSpPr>
        <p:spPr>
          <a:xfrm>
            <a:off x="8398337" y="2405849"/>
            <a:ext cx="3513577" cy="461665"/>
          </a:xfrm>
          <a:prstGeom prst="rect">
            <a:avLst/>
          </a:prstGeom>
          <a:noFill/>
        </p:spPr>
        <p:txBody>
          <a:bodyPr wrap="square" rtlCol="0">
            <a:spAutoFit/>
          </a:bodyPr>
          <a:lstStyle/>
          <a:p>
            <a:r>
              <a:rPr lang="en-US" sz="2400" dirty="0">
                <a:solidFill>
                  <a:srgbClr val="00B0F0"/>
                </a:solidFill>
              </a:rPr>
              <a:t>Tertiary/Companion star</a:t>
            </a:r>
            <a:endParaRPr lang="en-CA" sz="2400" dirty="0">
              <a:solidFill>
                <a:srgbClr val="00B0F0"/>
              </a:solidFill>
            </a:endParaRPr>
          </a:p>
        </p:txBody>
      </p:sp>
      <p:sp>
        <p:nvSpPr>
          <p:cNvPr id="6" name="Arrow: Left 5">
            <a:extLst>
              <a:ext uri="{FF2B5EF4-FFF2-40B4-BE49-F238E27FC236}">
                <a16:creationId xmlns:a16="http://schemas.microsoft.com/office/drawing/2014/main" id="{A0400DF3-E1EF-C1D7-80B7-57FEC3D3B645}"/>
              </a:ext>
            </a:extLst>
          </p:cNvPr>
          <p:cNvSpPr/>
          <p:nvPr/>
        </p:nvSpPr>
        <p:spPr>
          <a:xfrm>
            <a:off x="7918882" y="2485749"/>
            <a:ext cx="479456" cy="150920"/>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solidFill>
                <a:srgbClr val="00B0F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4" descr="Levage Lalphabétisation étagère triple star system matière avare pas"/>
          <p:cNvPicPr preferRelativeResize="0"/>
          <p:nvPr/>
        </p:nvPicPr>
        <p:blipFill rotWithShape="1">
          <a:blip r:embed="rId3" cstate="email">
            <a:alphaModFix/>
            <a:extLst>
              <a:ext uri="{28A0092B-C50C-407E-A947-70E740481C1C}">
                <a14:useLocalDpi xmlns:a14="http://schemas.microsoft.com/office/drawing/2010/main"/>
              </a:ext>
            </a:extLst>
          </a:blip>
          <a:srcRect t="27157" b="8309"/>
          <a:stretch/>
        </p:blipFill>
        <p:spPr>
          <a:xfrm>
            <a:off x="117331" y="1858191"/>
            <a:ext cx="4853377" cy="3296900"/>
          </a:xfrm>
          <a:prstGeom prst="rect">
            <a:avLst/>
          </a:prstGeom>
          <a:noFill/>
          <a:ln>
            <a:noFill/>
          </a:ln>
        </p:spPr>
      </p:pic>
      <p:sp>
        <p:nvSpPr>
          <p:cNvPr id="2" name="TextBox 1">
            <a:extLst>
              <a:ext uri="{FF2B5EF4-FFF2-40B4-BE49-F238E27FC236}">
                <a16:creationId xmlns:a16="http://schemas.microsoft.com/office/drawing/2014/main" id="{E5DB2215-D96C-FBC6-C8A9-76C3EBAC9543}"/>
              </a:ext>
            </a:extLst>
          </p:cNvPr>
          <p:cNvSpPr txBox="1"/>
          <p:nvPr/>
        </p:nvSpPr>
        <p:spPr>
          <a:xfrm>
            <a:off x="0" y="0"/>
            <a:ext cx="12191999" cy="1446550"/>
          </a:xfrm>
          <a:prstGeom prst="rect">
            <a:avLst/>
          </a:prstGeom>
          <a:noFill/>
        </p:spPr>
        <p:txBody>
          <a:bodyPr wrap="square" rtlCol="0">
            <a:spAutoFit/>
          </a:bodyPr>
          <a:lstStyle/>
          <a:p>
            <a:pPr algn="ctr"/>
            <a:r>
              <a:rPr lang="en-US" sz="4400" dirty="0">
                <a:solidFill>
                  <a:srgbClr val="00B0F0"/>
                </a:solidFill>
              </a:rPr>
              <a:t>Hierarchical Triple Star System after formation </a:t>
            </a:r>
          </a:p>
          <a:p>
            <a:pPr algn="ctr"/>
            <a:r>
              <a:rPr lang="en-US" sz="4400" dirty="0">
                <a:solidFill>
                  <a:srgbClr val="00B0F0"/>
                </a:solidFill>
              </a:rPr>
              <a:t>-&gt; Binary system today </a:t>
            </a:r>
            <a:endParaRPr lang="en-CA" sz="4400" dirty="0">
              <a:solidFill>
                <a:srgbClr val="00B0F0"/>
              </a:solidFill>
            </a:endParaRPr>
          </a:p>
        </p:txBody>
      </p:sp>
      <p:sp>
        <p:nvSpPr>
          <p:cNvPr id="3" name="TextBox 2">
            <a:extLst>
              <a:ext uri="{FF2B5EF4-FFF2-40B4-BE49-F238E27FC236}">
                <a16:creationId xmlns:a16="http://schemas.microsoft.com/office/drawing/2014/main" id="{528C15F2-183B-B990-1E4F-ADA2FF05931E}"/>
              </a:ext>
            </a:extLst>
          </p:cNvPr>
          <p:cNvSpPr txBox="1"/>
          <p:nvPr/>
        </p:nvSpPr>
        <p:spPr>
          <a:xfrm>
            <a:off x="1749585" y="5439756"/>
            <a:ext cx="3817838" cy="46166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sz="2400" dirty="0">
                <a:solidFill>
                  <a:srgbClr val="00B0F0"/>
                </a:solidFill>
              </a:rPr>
              <a:t>The Inner Binaries Merge</a:t>
            </a:r>
            <a:endParaRPr lang="en-CA" sz="2400" dirty="0">
              <a:solidFill>
                <a:srgbClr val="00B0F0"/>
              </a:solidFill>
            </a:endParaRPr>
          </a:p>
        </p:txBody>
      </p:sp>
      <p:sp>
        <p:nvSpPr>
          <p:cNvPr id="4" name="Arrow: Up 3">
            <a:extLst>
              <a:ext uri="{FF2B5EF4-FFF2-40B4-BE49-F238E27FC236}">
                <a16:creationId xmlns:a16="http://schemas.microsoft.com/office/drawing/2014/main" id="{FF77EA06-19C8-F47F-DAC1-75DF8B0E440A}"/>
              </a:ext>
            </a:extLst>
          </p:cNvPr>
          <p:cNvSpPr/>
          <p:nvPr/>
        </p:nvSpPr>
        <p:spPr>
          <a:xfrm rot="-2460000">
            <a:off x="1469796" y="4990938"/>
            <a:ext cx="287907" cy="548640"/>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solidFill>
                <a:srgbClr val="00B0F0"/>
              </a:solidFill>
            </a:endParaRPr>
          </a:p>
        </p:txBody>
      </p:sp>
      <p:pic>
        <p:nvPicPr>
          <p:cNvPr id="5" name="Google Shape;88;p1">
            <a:extLst>
              <a:ext uri="{FF2B5EF4-FFF2-40B4-BE49-F238E27FC236}">
                <a16:creationId xmlns:a16="http://schemas.microsoft.com/office/drawing/2014/main" id="{B5E7FFE1-DC54-2C80-8F05-3D30D573FCCA}"/>
              </a:ext>
            </a:extLst>
          </p:cNvPr>
          <p:cNvPicPr preferRelativeResize="0"/>
          <p:nvPr/>
        </p:nvPicPr>
        <p:blipFill rotWithShape="1">
          <a:blip r:embed="rId4">
            <a:alphaModFix/>
          </a:blip>
          <a:srcRect/>
          <a:stretch/>
        </p:blipFill>
        <p:spPr>
          <a:xfrm>
            <a:off x="5567423" y="1957969"/>
            <a:ext cx="6200127" cy="3481787"/>
          </a:xfrm>
          <a:prstGeom prst="rect">
            <a:avLst/>
          </a:prstGeom>
          <a:noFill/>
          <a:ln>
            <a:noFill/>
          </a:ln>
        </p:spPr>
      </p:pic>
    </p:spTree>
    <p:extLst>
      <p:ext uri="{BB962C8B-B14F-4D97-AF65-F5344CB8AC3E}">
        <p14:creationId xmlns:p14="http://schemas.microsoft.com/office/powerpoint/2010/main" val="3279815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B4865A0-949F-6999-05BA-82585E838110}"/>
              </a:ext>
            </a:extLst>
          </p:cNvPr>
          <p:cNvSpPr/>
          <p:nvPr/>
        </p:nvSpPr>
        <p:spPr>
          <a:xfrm>
            <a:off x="1409000" y="1345952"/>
            <a:ext cx="9601200" cy="5212080"/>
          </a:xfrm>
          <a:prstGeom prst="ellipse">
            <a:avLst/>
          </a:prstGeom>
          <a:solidFill>
            <a:schemeClr val="tx1"/>
          </a:solid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Oval 3">
            <a:extLst>
              <a:ext uri="{FF2B5EF4-FFF2-40B4-BE49-F238E27FC236}">
                <a16:creationId xmlns:a16="http://schemas.microsoft.com/office/drawing/2014/main" id="{CE8342DB-1D5F-7B5A-A849-DB1F48E274FC}"/>
              </a:ext>
            </a:extLst>
          </p:cNvPr>
          <p:cNvSpPr/>
          <p:nvPr/>
        </p:nvSpPr>
        <p:spPr>
          <a:xfrm>
            <a:off x="6914569" y="2927763"/>
            <a:ext cx="2560320" cy="210312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8100">
            <a:solidFill>
              <a:srgbClr val="7030A0"/>
            </a:solidFill>
          </a:ln>
          <a:scene3d>
            <a:camera prst="orthographicFront">
              <a:rot lat="826967" lon="16868301" rev="19676685"/>
            </a:camera>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lIns="91440" rtlCol="0" anchor="ctr" anchorCtr="1"/>
          <a:lstStyle/>
          <a:p>
            <a:pPr algn="ctr"/>
            <a:endParaRPr lang="en-CA"/>
          </a:p>
        </p:txBody>
      </p:sp>
      <mc:AlternateContent xmlns:mc="http://schemas.openxmlformats.org/markup-compatibility/2006">
        <mc:Choice xmlns:am3d="http://schemas.microsoft.com/office/drawing/2017/model3d" Requires="am3d">
          <p:graphicFrame>
            <p:nvGraphicFramePr>
              <p:cNvPr id="6" name="3D Model 5" descr="Sphere">
                <a:extLst>
                  <a:ext uri="{FF2B5EF4-FFF2-40B4-BE49-F238E27FC236}">
                    <a16:creationId xmlns:a16="http://schemas.microsoft.com/office/drawing/2014/main" id="{18943417-D034-5BB5-2D7D-FD77F58780F2}"/>
                  </a:ext>
                </a:extLst>
              </p:cNvPr>
              <p:cNvGraphicFramePr/>
              <p:nvPr/>
            </p:nvGraphicFramePr>
            <p:xfrm>
              <a:off x="1146248" y="2939418"/>
              <a:ext cx="974979" cy="1049026"/>
            </p:xfrm>
            <a:graphic>
              <a:graphicData uri="http://schemas.microsoft.com/office/drawing/2017/model3d">
                <am3d:model3d r:embed="rId2">
                  <am3d:spPr>
                    <a:xfrm>
                      <a:off x="0" y="0"/>
                      <a:ext cx="974979" cy="1049026"/>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17220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phere">
                <a:extLst>
                  <a:ext uri="{FF2B5EF4-FFF2-40B4-BE49-F238E27FC236}">
                    <a16:creationId xmlns:a16="http://schemas.microsoft.com/office/drawing/2014/main" id="{18943417-D034-5BB5-2D7D-FD77F58780F2}"/>
                  </a:ext>
                </a:extLst>
              </p:cNvPr>
              <p:cNvPicPr>
                <a:picLocks noGrp="1" noRot="1" noChangeAspect="1" noMove="1" noResize="1" noEditPoints="1" noAdjustHandles="1" noChangeArrowheads="1" noChangeShapeType="1" noCrop="1"/>
              </p:cNvPicPr>
              <p:nvPr/>
            </p:nvPicPr>
            <p:blipFill>
              <a:blip r:embed="rId3"/>
              <a:stretch>
                <a:fillRect/>
              </a:stretch>
            </p:blipFill>
            <p:spPr>
              <a:xfrm>
                <a:off x="1146248" y="2939418"/>
                <a:ext cx="974979" cy="10490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Red Sphere">
                <a:extLst>
                  <a:ext uri="{FF2B5EF4-FFF2-40B4-BE49-F238E27FC236}">
                    <a16:creationId xmlns:a16="http://schemas.microsoft.com/office/drawing/2014/main" id="{54A2D19A-D239-BFBC-5349-B6A38C3C8313}"/>
                  </a:ext>
                </a:extLst>
              </p:cNvPr>
              <p:cNvGraphicFramePr>
                <a:graphicFrameLocks noChangeAspect="1"/>
              </p:cNvGraphicFramePr>
              <p:nvPr>
                <p:extLst>
                  <p:ext uri="{D42A27DB-BD31-4B8C-83A1-F6EECF244321}">
                    <p14:modId xmlns:p14="http://schemas.microsoft.com/office/powerpoint/2010/main" val="4071068578"/>
                  </p:ext>
                </p:extLst>
              </p:nvPr>
            </p:nvGraphicFramePr>
            <p:xfrm>
              <a:off x="7341199" y="4461096"/>
              <a:ext cx="491620" cy="491620"/>
            </p:xfrm>
            <a:graphic>
              <a:graphicData uri="http://schemas.microsoft.com/office/drawing/2017/model3d">
                <am3d:model3d r:embed="rId4">
                  <am3d:spPr>
                    <a:xfrm>
                      <a:off x="0" y="0"/>
                      <a:ext cx="491620" cy="49162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4616046" ay="944716" az="2967692"/>
                    <am3d:postTrans dx="0" dy="0" dz="0"/>
                  </am3d:trans>
                  <am3d:raster rName="Office3DRenderer" rVer="16.0.8326">
                    <am3d:blip r:embed="rId5"/>
                  </am3d:raster>
                  <am3d:objViewport viewportSz="7374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ed Sphere">
                <a:extLst>
                  <a:ext uri="{FF2B5EF4-FFF2-40B4-BE49-F238E27FC236}">
                    <a16:creationId xmlns:a16="http://schemas.microsoft.com/office/drawing/2014/main" id="{54A2D19A-D239-BFBC-5349-B6A38C3C8313}"/>
                  </a:ext>
                </a:extLst>
              </p:cNvPr>
              <p:cNvPicPr>
                <a:picLocks noGrp="1" noRot="1" noChangeAspect="1" noMove="1" noResize="1" noEditPoints="1" noAdjustHandles="1" noChangeArrowheads="1" noChangeShapeType="1" noCrop="1"/>
              </p:cNvPicPr>
              <p:nvPr/>
            </p:nvPicPr>
            <p:blipFill>
              <a:blip r:embed="rId5"/>
              <a:stretch>
                <a:fillRect/>
              </a:stretch>
            </p:blipFill>
            <p:spPr>
              <a:xfrm>
                <a:off x="7341199" y="4461096"/>
                <a:ext cx="491620" cy="4916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Sphere">
                <a:extLst>
                  <a:ext uri="{FF2B5EF4-FFF2-40B4-BE49-F238E27FC236}">
                    <a16:creationId xmlns:a16="http://schemas.microsoft.com/office/drawing/2014/main" id="{5F81EEC1-8CB5-FEA2-A037-1833D7859306}"/>
                  </a:ext>
                </a:extLst>
              </p:cNvPr>
              <p:cNvGraphicFramePr>
                <a:graphicFrameLocks noChangeAspect="1"/>
              </p:cNvGraphicFramePr>
              <p:nvPr>
                <p:extLst>
                  <p:ext uri="{D42A27DB-BD31-4B8C-83A1-F6EECF244321}">
                    <p14:modId xmlns:p14="http://schemas.microsoft.com/office/powerpoint/2010/main" val="4257056464"/>
                  </p:ext>
                </p:extLst>
              </p:nvPr>
            </p:nvGraphicFramePr>
            <p:xfrm>
              <a:off x="8546680" y="3114226"/>
              <a:ext cx="451453" cy="451452"/>
            </p:xfrm>
            <a:graphic>
              <a:graphicData uri="http://schemas.microsoft.com/office/drawing/2017/model3d">
                <am3d:model3d r:embed="rId4">
                  <am3d:spPr>
                    <a:xfrm>
                      <a:off x="0" y="0"/>
                      <a:ext cx="451453" cy="451452"/>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7168104" ay="-1052921" az="-9114893"/>
                    <am3d:postTrans dx="0" dy="0" dz="0"/>
                  </am3d:trans>
                  <am3d:raster rName="Office3DRenderer" rVer="16.0.8326">
                    <am3d:blip r:embed="rId6"/>
                  </am3d:raster>
                  <am3d:objViewport viewportSz="6583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Sphere">
                <a:extLst>
                  <a:ext uri="{FF2B5EF4-FFF2-40B4-BE49-F238E27FC236}">
                    <a16:creationId xmlns:a16="http://schemas.microsoft.com/office/drawing/2014/main" id="{5F81EEC1-8CB5-FEA2-A037-1833D7859306}"/>
                  </a:ext>
                </a:extLst>
              </p:cNvPr>
              <p:cNvPicPr>
                <a:picLocks noGrp="1" noRot="1" noChangeAspect="1" noMove="1" noResize="1" noEditPoints="1" noAdjustHandles="1" noChangeArrowheads="1" noChangeShapeType="1" noCrop="1"/>
              </p:cNvPicPr>
              <p:nvPr/>
            </p:nvPicPr>
            <p:blipFill>
              <a:blip r:embed="rId6"/>
              <a:stretch>
                <a:fillRect/>
              </a:stretch>
            </p:blipFill>
            <p:spPr>
              <a:xfrm>
                <a:off x="8546680" y="3114226"/>
                <a:ext cx="451453" cy="451452"/>
              </a:xfrm>
              <a:prstGeom prst="rect">
                <a:avLst/>
              </a:prstGeom>
            </p:spPr>
          </p:pic>
        </mc:Fallback>
      </mc:AlternateContent>
      <p:sp>
        <p:nvSpPr>
          <p:cNvPr id="9" name="TextBox 8">
            <a:extLst>
              <a:ext uri="{FF2B5EF4-FFF2-40B4-BE49-F238E27FC236}">
                <a16:creationId xmlns:a16="http://schemas.microsoft.com/office/drawing/2014/main" id="{C1E7A2D0-002E-0568-8956-47A8B3E85B19}"/>
              </a:ext>
            </a:extLst>
          </p:cNvPr>
          <p:cNvSpPr txBox="1"/>
          <p:nvPr/>
        </p:nvSpPr>
        <p:spPr>
          <a:xfrm>
            <a:off x="1263161" y="216641"/>
            <a:ext cx="9601200" cy="707886"/>
          </a:xfrm>
          <a:prstGeom prst="rect">
            <a:avLst/>
          </a:prstGeom>
          <a:noFill/>
        </p:spPr>
        <p:txBody>
          <a:bodyPr wrap="square" rtlCol="0">
            <a:spAutoFit/>
          </a:bodyPr>
          <a:lstStyle/>
          <a:p>
            <a:pPr algn="ctr"/>
            <a:r>
              <a:rPr lang="en-CA" sz="4000" dirty="0">
                <a:solidFill>
                  <a:srgbClr val="0070C0"/>
                </a:solidFill>
              </a:rPr>
              <a:t>Hierarchical Triplet</a:t>
            </a:r>
          </a:p>
        </p:txBody>
      </p:sp>
      <p:cxnSp>
        <p:nvCxnSpPr>
          <p:cNvPr id="12" name="Straight Arrow Connector 11">
            <a:extLst>
              <a:ext uri="{FF2B5EF4-FFF2-40B4-BE49-F238E27FC236}">
                <a16:creationId xmlns:a16="http://schemas.microsoft.com/office/drawing/2014/main" id="{8CF42BB8-E517-E13D-79B4-3AA12470209B}"/>
              </a:ext>
            </a:extLst>
          </p:cNvPr>
          <p:cNvCxnSpPr>
            <a:cxnSpLocks/>
          </p:cNvCxnSpPr>
          <p:nvPr/>
        </p:nvCxnSpPr>
        <p:spPr>
          <a:xfrm>
            <a:off x="3272398" y="5997371"/>
            <a:ext cx="30480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 name="Straight Arrow Connector 19">
            <a:extLst>
              <a:ext uri="{FF2B5EF4-FFF2-40B4-BE49-F238E27FC236}">
                <a16:creationId xmlns:a16="http://schemas.microsoft.com/office/drawing/2014/main" id="{22B68DE3-44B6-2C72-60B7-16586C76ED0C}"/>
              </a:ext>
            </a:extLst>
          </p:cNvPr>
          <p:cNvCxnSpPr>
            <a:cxnSpLocks/>
          </p:cNvCxnSpPr>
          <p:nvPr/>
        </p:nvCxnSpPr>
        <p:spPr>
          <a:xfrm flipV="1">
            <a:off x="3272398" y="5662091"/>
            <a:ext cx="0" cy="3352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2" name="TextBox 21">
            <a:extLst>
              <a:ext uri="{FF2B5EF4-FFF2-40B4-BE49-F238E27FC236}">
                <a16:creationId xmlns:a16="http://schemas.microsoft.com/office/drawing/2014/main" id="{8B1C3F6B-D56B-4FD3-C97A-D53907ADD8C0}"/>
              </a:ext>
            </a:extLst>
          </p:cNvPr>
          <p:cNvSpPr txBox="1"/>
          <p:nvPr/>
        </p:nvSpPr>
        <p:spPr>
          <a:xfrm>
            <a:off x="2886318" y="6143428"/>
            <a:ext cx="1381760" cy="369332"/>
          </a:xfrm>
          <a:prstGeom prst="rect">
            <a:avLst/>
          </a:prstGeom>
          <a:noFill/>
        </p:spPr>
        <p:txBody>
          <a:bodyPr wrap="square" rtlCol="0">
            <a:spAutoFit/>
          </a:bodyPr>
          <a:lstStyle/>
          <a:p>
            <a:r>
              <a:rPr lang="en-CA" dirty="0">
                <a:solidFill>
                  <a:schemeClr val="accent2"/>
                </a:solidFill>
              </a:rPr>
              <a:t>XY plane</a:t>
            </a:r>
          </a:p>
        </p:txBody>
      </p:sp>
      <p:cxnSp>
        <p:nvCxnSpPr>
          <p:cNvPr id="24" name="Straight Arrow Connector 23">
            <a:extLst>
              <a:ext uri="{FF2B5EF4-FFF2-40B4-BE49-F238E27FC236}">
                <a16:creationId xmlns:a16="http://schemas.microsoft.com/office/drawing/2014/main" id="{FEDE8EAE-74AF-8371-F58D-0D5E007AC0E9}"/>
              </a:ext>
            </a:extLst>
          </p:cNvPr>
          <p:cNvCxnSpPr>
            <a:cxnSpLocks/>
          </p:cNvCxnSpPr>
          <p:nvPr/>
        </p:nvCxnSpPr>
        <p:spPr>
          <a:xfrm flipV="1">
            <a:off x="8099968" y="3288876"/>
            <a:ext cx="0" cy="71280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7" name="TextBox 26">
            <a:extLst>
              <a:ext uri="{FF2B5EF4-FFF2-40B4-BE49-F238E27FC236}">
                <a16:creationId xmlns:a16="http://schemas.microsoft.com/office/drawing/2014/main" id="{96C6F4BA-E72B-3B49-6F2A-6FD859F157DD}"/>
              </a:ext>
            </a:extLst>
          </p:cNvPr>
          <p:cNvSpPr txBox="1"/>
          <p:nvPr/>
        </p:nvSpPr>
        <p:spPr>
          <a:xfrm>
            <a:off x="7662524" y="2931389"/>
            <a:ext cx="769614" cy="365675"/>
          </a:xfrm>
          <a:prstGeom prst="rect">
            <a:avLst/>
          </a:prstGeom>
          <a:noFill/>
        </p:spPr>
        <p:txBody>
          <a:bodyPr wrap="square" rtlCol="0">
            <a:spAutoFit/>
          </a:bodyPr>
          <a:lstStyle/>
          <a:p>
            <a:r>
              <a:rPr lang="en-CA" dirty="0">
                <a:solidFill>
                  <a:schemeClr val="accent2"/>
                </a:solidFill>
              </a:rPr>
              <a:t>Z axis</a:t>
            </a:r>
          </a:p>
        </p:txBody>
      </p:sp>
      <p:cxnSp>
        <p:nvCxnSpPr>
          <p:cNvPr id="29" name="Straight Connector 28">
            <a:extLst>
              <a:ext uri="{FF2B5EF4-FFF2-40B4-BE49-F238E27FC236}">
                <a16:creationId xmlns:a16="http://schemas.microsoft.com/office/drawing/2014/main" id="{BAC93E47-A6B0-3D7C-9B75-6234BEEEE7EE}"/>
              </a:ext>
            </a:extLst>
          </p:cNvPr>
          <p:cNvCxnSpPr>
            <a:cxnSpLocks/>
            <a:endCxn id="32" idx="2"/>
          </p:cNvCxnSpPr>
          <p:nvPr/>
        </p:nvCxnSpPr>
        <p:spPr>
          <a:xfrm>
            <a:off x="8130128" y="4001681"/>
            <a:ext cx="23354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1462F84B-96C2-3446-59F6-B4AE1A70FC16}"/>
                  </a:ext>
                </a:extLst>
              </p14:cNvPr>
              <p14:cNvContentPartPr/>
              <p14:nvPr/>
            </p14:nvContentPartPr>
            <p14:xfrm>
              <a:off x="8130128" y="3858207"/>
              <a:ext cx="185040" cy="129960"/>
            </p14:xfrm>
          </p:contentPart>
        </mc:Choice>
        <mc:Fallback xmlns="">
          <p:pic>
            <p:nvPicPr>
              <p:cNvPr id="31" name="Ink 30">
                <a:extLst>
                  <a:ext uri="{FF2B5EF4-FFF2-40B4-BE49-F238E27FC236}">
                    <a16:creationId xmlns:a16="http://schemas.microsoft.com/office/drawing/2014/main" id="{1462F84B-96C2-3446-59F6-B4AE1A70FC16}"/>
                  </a:ext>
                </a:extLst>
              </p:cNvPr>
              <p:cNvPicPr/>
              <p:nvPr/>
            </p:nvPicPr>
            <p:blipFill>
              <a:blip r:embed="rId8"/>
              <a:stretch>
                <a:fillRect/>
              </a:stretch>
            </p:blipFill>
            <p:spPr>
              <a:xfrm>
                <a:off x="8125808" y="3853887"/>
                <a:ext cx="193680" cy="138600"/>
              </a:xfrm>
              <a:prstGeom prst="rect">
                <a:avLst/>
              </a:prstGeom>
            </p:spPr>
          </p:pic>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BA7E372-3E7D-3ED6-2F08-7F38CE6EC6E5}"/>
                  </a:ext>
                </a:extLst>
              </p:cNvPr>
              <p:cNvSpPr txBox="1"/>
              <p:nvPr/>
            </p:nvSpPr>
            <p:spPr>
              <a:xfrm>
                <a:off x="8237498" y="3632349"/>
                <a:ext cx="2523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tx1"/>
                          </a:solidFill>
                          <a:latin typeface="Cambria Math" panose="02040503050406030204" pitchFamily="18" charset="0"/>
                          <a:ea typeface="Cambria Math" panose="02040503050406030204" pitchFamily="18" charset="0"/>
                        </a:rPr>
                        <m:t>𝜃</m:t>
                      </m:r>
                    </m:oMath>
                  </m:oMathPara>
                </a14:m>
                <a:endParaRPr lang="en-CA" dirty="0">
                  <a:solidFill>
                    <a:schemeClr val="tx1"/>
                  </a:solidFill>
                </a:endParaRPr>
              </a:p>
            </p:txBody>
          </p:sp>
        </mc:Choice>
        <mc:Fallback xmlns="">
          <p:sp>
            <p:nvSpPr>
              <p:cNvPr id="32" name="TextBox 31">
                <a:extLst>
                  <a:ext uri="{FF2B5EF4-FFF2-40B4-BE49-F238E27FC236}">
                    <a16:creationId xmlns:a16="http://schemas.microsoft.com/office/drawing/2014/main" id="{0BA7E372-3E7D-3ED6-2F08-7F38CE6EC6E5}"/>
                  </a:ext>
                </a:extLst>
              </p:cNvPr>
              <p:cNvSpPr txBox="1">
                <a:spLocks noRot="1" noChangeAspect="1" noMove="1" noResize="1" noEditPoints="1" noAdjustHandles="1" noChangeArrowheads="1" noChangeShapeType="1" noTextEdit="1"/>
              </p:cNvSpPr>
              <p:nvPr/>
            </p:nvSpPr>
            <p:spPr>
              <a:xfrm>
                <a:off x="8237498" y="3632349"/>
                <a:ext cx="252351" cy="369332"/>
              </a:xfrm>
              <a:prstGeom prst="rect">
                <a:avLst/>
              </a:prstGeom>
              <a:blipFill>
                <a:blip r:embed="rId9"/>
                <a:stretch>
                  <a:fillRect/>
                </a:stretch>
              </a:blipFill>
            </p:spPr>
            <p:txBody>
              <a:bodyPr/>
              <a:lstStyle/>
              <a:p>
                <a:r>
                  <a:rPr lang="en-CA">
                    <a:noFill/>
                  </a:rPr>
                  <a:t> </a:t>
                </a:r>
              </a:p>
            </p:txBody>
          </p:sp>
        </mc:Fallback>
      </mc:AlternateContent>
      <p:sp>
        <p:nvSpPr>
          <p:cNvPr id="33" name="Arrow: Left 32">
            <a:extLst>
              <a:ext uri="{FF2B5EF4-FFF2-40B4-BE49-F238E27FC236}">
                <a16:creationId xmlns:a16="http://schemas.microsoft.com/office/drawing/2014/main" id="{A028FBB3-4A21-E611-1FA5-6FEA2EC9947C}"/>
              </a:ext>
            </a:extLst>
          </p:cNvPr>
          <p:cNvSpPr/>
          <p:nvPr/>
        </p:nvSpPr>
        <p:spPr>
          <a:xfrm>
            <a:off x="9721358" y="1952633"/>
            <a:ext cx="406481" cy="184662"/>
          </a:xfrm>
          <a:prstGeom prst="lef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34" name="Arrow: Right 33">
            <a:extLst>
              <a:ext uri="{FF2B5EF4-FFF2-40B4-BE49-F238E27FC236}">
                <a16:creationId xmlns:a16="http://schemas.microsoft.com/office/drawing/2014/main" id="{C5AA47D2-E962-EFA1-5016-B9A4EA2AF53B}"/>
              </a:ext>
            </a:extLst>
          </p:cNvPr>
          <p:cNvSpPr/>
          <p:nvPr/>
        </p:nvSpPr>
        <p:spPr>
          <a:xfrm rot="4680000">
            <a:off x="1336401" y="2605362"/>
            <a:ext cx="457200" cy="182880"/>
          </a:xfrm>
          <a:prstGeom prst="rightArrow">
            <a:avLst/>
          </a:prstGeom>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06BFAC86-79CA-7166-0473-44933FC32793}"/>
              </a:ext>
            </a:extLst>
          </p:cNvPr>
          <p:cNvSpPr txBox="1"/>
          <p:nvPr/>
        </p:nvSpPr>
        <p:spPr>
          <a:xfrm>
            <a:off x="762550" y="2102171"/>
            <a:ext cx="1330960" cy="307777"/>
          </a:xfrm>
          <a:prstGeom prst="rect">
            <a:avLst/>
          </a:prstGeom>
          <a:noFill/>
        </p:spPr>
        <p:txBody>
          <a:bodyPr wrap="square" rtlCol="0">
            <a:spAutoFit/>
          </a:bodyPr>
          <a:lstStyle/>
          <a:p>
            <a:r>
              <a:rPr lang="en-CA" dirty="0">
                <a:solidFill>
                  <a:srgbClr val="FFFF00"/>
                </a:solidFill>
              </a:rPr>
              <a:t>Tertiary Star</a:t>
            </a:r>
          </a:p>
        </p:txBody>
      </p:sp>
      <p:sp>
        <p:nvSpPr>
          <p:cNvPr id="37" name="TextBox 36">
            <a:extLst>
              <a:ext uri="{FF2B5EF4-FFF2-40B4-BE49-F238E27FC236}">
                <a16:creationId xmlns:a16="http://schemas.microsoft.com/office/drawing/2014/main" id="{135AC763-7270-5E7E-15C7-94A78FDF087D}"/>
              </a:ext>
            </a:extLst>
          </p:cNvPr>
          <p:cNvSpPr txBox="1"/>
          <p:nvPr/>
        </p:nvSpPr>
        <p:spPr>
          <a:xfrm>
            <a:off x="10088880" y="1825170"/>
            <a:ext cx="1280160" cy="307777"/>
          </a:xfrm>
          <a:prstGeom prst="rect">
            <a:avLst/>
          </a:prstGeom>
          <a:noFill/>
        </p:spPr>
        <p:txBody>
          <a:bodyPr wrap="square" rtlCol="0">
            <a:spAutoFit/>
          </a:bodyPr>
          <a:lstStyle/>
          <a:p>
            <a:r>
              <a:rPr lang="en-CA" dirty="0">
                <a:solidFill>
                  <a:srgbClr val="FFFF00"/>
                </a:solidFill>
              </a:rPr>
              <a:t>Outer Orbit</a:t>
            </a:r>
          </a:p>
        </p:txBody>
      </p:sp>
      <p:sp>
        <p:nvSpPr>
          <p:cNvPr id="38" name="Arrow: Up 37">
            <a:extLst>
              <a:ext uri="{FF2B5EF4-FFF2-40B4-BE49-F238E27FC236}">
                <a16:creationId xmlns:a16="http://schemas.microsoft.com/office/drawing/2014/main" id="{172B368D-AF8C-C22D-85CD-CC60FB98DCCE}"/>
              </a:ext>
            </a:extLst>
          </p:cNvPr>
          <p:cNvSpPr/>
          <p:nvPr/>
        </p:nvSpPr>
        <p:spPr>
          <a:xfrm>
            <a:off x="8130128" y="4599447"/>
            <a:ext cx="159363" cy="431435"/>
          </a:xfrm>
          <a:prstGeom prst="up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2EA4F034-8EDD-0C91-F645-8ABD0A159B5B}"/>
              </a:ext>
            </a:extLst>
          </p:cNvPr>
          <p:cNvSpPr txBox="1"/>
          <p:nvPr/>
        </p:nvSpPr>
        <p:spPr>
          <a:xfrm>
            <a:off x="7042587" y="5091067"/>
            <a:ext cx="2317961" cy="738664"/>
          </a:xfrm>
          <a:prstGeom prst="rect">
            <a:avLst/>
          </a:prstGeom>
          <a:noFill/>
        </p:spPr>
        <p:txBody>
          <a:bodyPr wrap="square" rtlCol="0">
            <a:spAutoFit/>
          </a:bodyPr>
          <a:lstStyle/>
          <a:p>
            <a:pPr algn="ctr"/>
            <a:r>
              <a:rPr lang="en-CA" dirty="0">
                <a:solidFill>
                  <a:srgbClr val="FFFF00"/>
                </a:solidFill>
              </a:rPr>
              <a:t>The inner orbital plane at an inclination </a:t>
            </a:r>
            <a:r>
              <a:rPr lang="el-GR" dirty="0">
                <a:solidFill>
                  <a:srgbClr val="FFFF00"/>
                </a:solidFill>
              </a:rPr>
              <a:t>θ</a:t>
            </a:r>
            <a:r>
              <a:rPr lang="en-US" dirty="0">
                <a:solidFill>
                  <a:srgbClr val="FFFF00"/>
                </a:solidFill>
              </a:rPr>
              <a:t> to the outer orbital plane</a:t>
            </a:r>
            <a:endParaRPr lang="en-CA" dirty="0">
              <a:solidFill>
                <a:srgbClr val="FFFF00"/>
              </a:solidFill>
            </a:endParaRPr>
          </a:p>
        </p:txBody>
      </p:sp>
      <p:sp>
        <p:nvSpPr>
          <p:cNvPr id="41" name="TextBox 40">
            <a:extLst>
              <a:ext uri="{FF2B5EF4-FFF2-40B4-BE49-F238E27FC236}">
                <a16:creationId xmlns:a16="http://schemas.microsoft.com/office/drawing/2014/main" id="{70B443C6-D1F5-BA6B-CBD2-10C683582E6A}"/>
              </a:ext>
            </a:extLst>
          </p:cNvPr>
          <p:cNvSpPr txBox="1"/>
          <p:nvPr/>
        </p:nvSpPr>
        <p:spPr>
          <a:xfrm>
            <a:off x="9271371" y="3218324"/>
            <a:ext cx="1635018" cy="307777"/>
          </a:xfrm>
          <a:prstGeom prst="rect">
            <a:avLst/>
          </a:prstGeom>
          <a:noFill/>
        </p:spPr>
        <p:txBody>
          <a:bodyPr wrap="square" rtlCol="0">
            <a:spAutoFit/>
          </a:bodyPr>
          <a:lstStyle/>
          <a:p>
            <a:pPr algn="ctr"/>
            <a:r>
              <a:rPr lang="en-CA" dirty="0">
                <a:solidFill>
                  <a:srgbClr val="FFFF00"/>
                </a:solidFill>
              </a:rPr>
              <a:t>Primary star</a:t>
            </a:r>
          </a:p>
        </p:txBody>
      </p:sp>
      <p:sp>
        <p:nvSpPr>
          <p:cNvPr id="42" name="Arrow: Left 41">
            <a:extLst>
              <a:ext uri="{FF2B5EF4-FFF2-40B4-BE49-F238E27FC236}">
                <a16:creationId xmlns:a16="http://schemas.microsoft.com/office/drawing/2014/main" id="{DEF4A26B-3BAB-F367-0032-B01CBEA06270}"/>
              </a:ext>
            </a:extLst>
          </p:cNvPr>
          <p:cNvSpPr/>
          <p:nvPr/>
        </p:nvSpPr>
        <p:spPr>
          <a:xfrm>
            <a:off x="8961103" y="3298892"/>
            <a:ext cx="531390" cy="188035"/>
          </a:xfrm>
          <a:prstGeom prst="lef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43" name="TextBox 42">
            <a:extLst>
              <a:ext uri="{FF2B5EF4-FFF2-40B4-BE49-F238E27FC236}">
                <a16:creationId xmlns:a16="http://schemas.microsoft.com/office/drawing/2014/main" id="{95240869-FFE9-0080-D1AC-2ABFD54764F4}"/>
              </a:ext>
            </a:extLst>
          </p:cNvPr>
          <p:cNvSpPr txBox="1"/>
          <p:nvPr/>
        </p:nvSpPr>
        <p:spPr>
          <a:xfrm>
            <a:off x="5370638" y="4583384"/>
            <a:ext cx="1611141" cy="307777"/>
          </a:xfrm>
          <a:prstGeom prst="rect">
            <a:avLst/>
          </a:prstGeom>
          <a:noFill/>
        </p:spPr>
        <p:txBody>
          <a:bodyPr wrap="square" rtlCol="0">
            <a:spAutoFit/>
          </a:bodyPr>
          <a:lstStyle/>
          <a:p>
            <a:r>
              <a:rPr lang="en-CA" dirty="0">
                <a:solidFill>
                  <a:srgbClr val="FFFF00"/>
                </a:solidFill>
              </a:rPr>
              <a:t>Secondary Star</a:t>
            </a:r>
          </a:p>
        </p:txBody>
      </p:sp>
      <p:sp>
        <p:nvSpPr>
          <p:cNvPr id="44" name="Arrow: Right 43">
            <a:extLst>
              <a:ext uri="{FF2B5EF4-FFF2-40B4-BE49-F238E27FC236}">
                <a16:creationId xmlns:a16="http://schemas.microsoft.com/office/drawing/2014/main" id="{31958558-6567-F11F-37D9-765B56A9ED86}"/>
              </a:ext>
            </a:extLst>
          </p:cNvPr>
          <p:cNvSpPr/>
          <p:nvPr/>
        </p:nvSpPr>
        <p:spPr>
          <a:xfrm>
            <a:off x="6783988" y="4612226"/>
            <a:ext cx="491620" cy="189359"/>
          </a:xfrm>
          <a:prstGeom prs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2654585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TotalTime>
  <Words>600</Words>
  <Application>Microsoft Office PowerPoint</Application>
  <PresentationFormat>Widescreen</PresentationFormat>
  <Paragraphs>93</Paragraphs>
  <Slides>22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Cambria Math</vt:lpstr>
      <vt:lpstr>Google Sans</vt:lpstr>
      <vt:lpstr>Open Sans</vt:lpstr>
      <vt:lpstr>Roboto</vt:lpstr>
      <vt:lpstr>Söhne</vt:lpstr>
      <vt:lpstr>Wingdings</vt:lpstr>
      <vt:lpstr>Office Theme</vt:lpstr>
      <vt:lpstr>Resolving Age Discrepancy in Three Galactic Cepheids </vt:lpstr>
      <vt:lpstr>PowerPoint Presentation</vt:lpstr>
      <vt:lpstr>The Sun – A Single Star</vt:lpstr>
      <vt:lpstr>A Binary Star Systems</vt:lpstr>
      <vt:lpstr>Binary Star Systems and Age Discrepancy</vt:lpstr>
      <vt:lpstr>PowerPoint Presentation</vt:lpstr>
      <vt:lpstr>PowerPoint Presentation</vt:lpstr>
      <vt:lpstr>PowerPoint Presentation</vt:lpstr>
      <vt:lpstr>PowerPoint Presentation</vt:lpstr>
      <vt:lpstr>Hierarchical Triple Star System after formation  -&gt; Binary system today </vt:lpstr>
      <vt:lpstr>Pulsating Stars  Cepheids</vt:lpstr>
      <vt:lpstr>The Three Galactic Cepheid Binaries</vt:lpstr>
      <vt:lpstr>PowerPoint Presentation</vt:lpstr>
      <vt:lpstr>PowerPoint Presentation</vt:lpstr>
      <vt:lpstr>PowerPoint Presentation</vt:lpstr>
      <vt:lpstr>Stars and Tracks</vt:lpstr>
      <vt:lpstr>PowerPoint Presentation</vt:lpstr>
      <vt:lpstr>Age Discrepancy</vt:lpstr>
      <vt:lpstr>PowerPoint Presentation</vt:lpstr>
      <vt:lpstr>PowerPoint Presentation</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Resolving Age Discrepancy in Three Galactic Cepheids </dc:title>
  <dc:creator>Sashwat Sashi</dc:creator>
  <cp:lastModifiedBy>Sashwat Sashi</cp:lastModifiedBy>
  <cp:revision>61</cp:revision>
  <dcterms:created xsi:type="dcterms:W3CDTF">2023-06-25T01:30:47Z</dcterms:created>
  <dcterms:modified xsi:type="dcterms:W3CDTF">2025-02-24T20:40:02Z</dcterms:modified>
</cp:coreProperties>
</file>